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40"/>
  </p:notesMasterIdLst>
  <p:sldIdLst>
    <p:sldId id="256" r:id="rId2"/>
    <p:sldId id="309" r:id="rId3"/>
    <p:sldId id="345" r:id="rId4"/>
    <p:sldId id="381" r:id="rId5"/>
    <p:sldId id="377" r:id="rId6"/>
    <p:sldId id="378" r:id="rId7"/>
    <p:sldId id="312" r:id="rId8"/>
    <p:sldId id="313" r:id="rId9"/>
    <p:sldId id="326" r:id="rId10"/>
    <p:sldId id="380" r:id="rId11"/>
    <p:sldId id="379" r:id="rId12"/>
    <p:sldId id="376" r:id="rId13"/>
    <p:sldId id="318" r:id="rId14"/>
    <p:sldId id="319" r:id="rId15"/>
    <p:sldId id="329" r:id="rId16"/>
    <p:sldId id="292" r:id="rId17"/>
    <p:sldId id="333" r:id="rId18"/>
    <p:sldId id="336" r:id="rId19"/>
    <p:sldId id="338" r:id="rId20"/>
    <p:sldId id="340" r:id="rId21"/>
    <p:sldId id="341" r:id="rId22"/>
    <p:sldId id="343" r:id="rId23"/>
    <p:sldId id="371" r:id="rId24"/>
    <p:sldId id="344" r:id="rId25"/>
    <p:sldId id="346" r:id="rId26"/>
    <p:sldId id="342" r:id="rId27"/>
    <p:sldId id="350" r:id="rId28"/>
    <p:sldId id="351" r:id="rId29"/>
    <p:sldId id="356" r:id="rId30"/>
    <p:sldId id="353" r:id="rId31"/>
    <p:sldId id="361" r:id="rId32"/>
    <p:sldId id="364" r:id="rId33"/>
    <p:sldId id="372" r:id="rId34"/>
    <p:sldId id="365" r:id="rId35"/>
    <p:sldId id="366" r:id="rId36"/>
    <p:sldId id="367" r:id="rId37"/>
    <p:sldId id="369" r:id="rId38"/>
    <p:sldId id="370" r:id="rId39"/>
  </p:sldIdLst>
  <p:sldSz cx="9144000" cy="6858000" type="screen4x3"/>
  <p:notesSz cx="6858000" cy="91440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autoAdjust="0"/>
  </p:normalViewPr>
  <p:slideViewPr>
    <p:cSldViewPr>
      <p:cViewPr varScale="1">
        <p:scale>
          <a:sx n="64" d="100"/>
          <a:sy n="64" d="100"/>
        </p:scale>
        <p:origin x="402" y="48"/>
      </p:cViewPr>
      <p:guideLst>
        <p:guide orient="horz" pos="2160"/>
        <p:guide pos="2880"/>
      </p:guideLst>
    </p:cSldViewPr>
  </p:slideViewPr>
  <p:outlineViewPr>
    <p:cViewPr>
      <p:scale>
        <a:sx n="33" d="100"/>
        <a:sy n="33" d="100"/>
      </p:scale>
      <p:origin x="0" y="1170"/>
    </p:cViewPr>
  </p:outlineViewPr>
  <p:notesTextViewPr>
    <p:cViewPr>
      <p:scale>
        <a:sx n="100" d="100"/>
        <a:sy n="100" d="100"/>
      </p:scale>
      <p:origin x="0" y="0"/>
    </p:cViewPr>
  </p:notesTextViewPr>
  <p:sorterViewPr>
    <p:cViewPr varScale="1">
      <p:scale>
        <a:sx n="1" d="1"/>
        <a:sy n="1" d="1"/>
      </p:scale>
      <p:origin x="0" y="-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F583F-B7EB-4BB8-9340-3BADDF05AE0F}" type="datetimeFigureOut">
              <a:rPr lang="zh-TW" altLang="en-US" smtClean="0"/>
              <a:pPr/>
              <a:t>2023/10/4</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D9C03-3BF9-4F22-91E7-DB727F4BFE31}" type="slidenum">
              <a:rPr lang="zh-TW" altLang="en-US" smtClean="0"/>
              <a:pPr/>
              <a:t>‹#›</a:t>
            </a:fld>
            <a:endParaRPr lang="zh-TW" altLang="en-US"/>
          </a:p>
        </p:txBody>
      </p:sp>
    </p:spTree>
    <p:extLst>
      <p:ext uri="{BB962C8B-B14F-4D97-AF65-F5344CB8AC3E}">
        <p14:creationId xmlns:p14="http://schemas.microsoft.com/office/powerpoint/2010/main" val="339184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B90D9C03-3BF9-4F22-91E7-DB727F4BFE31}" type="slidenum">
              <a:rPr lang="zh-TW" altLang="en-US" smtClean="0"/>
              <a:pPr/>
              <a:t>14</a:t>
            </a:fld>
            <a:endParaRPr lang="zh-TW" altLang="en-US"/>
          </a:p>
        </p:txBody>
      </p:sp>
    </p:spTree>
    <p:extLst>
      <p:ext uri="{BB962C8B-B14F-4D97-AF65-F5344CB8AC3E}">
        <p14:creationId xmlns:p14="http://schemas.microsoft.com/office/powerpoint/2010/main" val="215862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22</a:t>
            </a:fld>
            <a:endParaRPr lang="zh-TW" altLang="en-US"/>
          </a:p>
        </p:txBody>
      </p:sp>
    </p:spTree>
    <p:extLst>
      <p:ext uri="{BB962C8B-B14F-4D97-AF65-F5344CB8AC3E}">
        <p14:creationId xmlns:p14="http://schemas.microsoft.com/office/powerpoint/2010/main" val="197369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23</a:t>
            </a:fld>
            <a:endParaRPr lang="zh-TW" altLang="en-US"/>
          </a:p>
        </p:txBody>
      </p:sp>
    </p:spTree>
    <p:extLst>
      <p:ext uri="{BB962C8B-B14F-4D97-AF65-F5344CB8AC3E}">
        <p14:creationId xmlns:p14="http://schemas.microsoft.com/office/powerpoint/2010/main" val="326923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0D9C03-3BF9-4F22-91E7-DB727F4BFE31}" type="slidenum">
              <a:rPr lang="zh-TW" altLang="en-US" smtClean="0"/>
              <a:pPr/>
              <a:t>33</a:t>
            </a:fld>
            <a:endParaRPr lang="zh-TW" altLang="en-US"/>
          </a:p>
        </p:txBody>
      </p:sp>
    </p:spTree>
    <p:extLst>
      <p:ext uri="{BB962C8B-B14F-4D97-AF65-F5344CB8AC3E}">
        <p14:creationId xmlns:p14="http://schemas.microsoft.com/office/powerpoint/2010/main" val="510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pPr>
              <a:defRPr/>
            </a:pPr>
            <a:fld id="{C3C144B5-E8F7-4208-8717-1E54DC47C336}" type="datetimeFigureOut">
              <a:rPr lang="en-US" altLang="zh-TW" smtClean="0"/>
              <a:pPr>
                <a:defRPr/>
              </a:pPr>
              <a:t>4/10/2023</a:t>
            </a:fld>
            <a:endParaRPr lang="en-US" altLang="zh-TW" sz="1100">
              <a:solidFill>
                <a:schemeClr val="tx2"/>
              </a:solidFill>
            </a:endParaRPr>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pPr>
              <a:defRPr/>
            </a:pPr>
            <a:fld id="{2D989D39-00C9-446A-86B9-C50CC98454EE}"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56953697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DBAA7EE-E02D-4371-8F9B-115A3D1AF803}" type="datetimeFigureOut">
              <a:rPr lang="en-US" altLang="zh-TW" smtClean="0"/>
              <a:pPr>
                <a:defRPr/>
              </a:pPr>
              <a:t>4/10/2023</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ABCD832F-2A2E-4397-97B5-D7A29AF26279}"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16038157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DECC83B-1D27-4876-B608-DB2FF196BF7C}" type="datetimeFigureOut">
              <a:rPr lang="en-US" altLang="zh-TW" smtClean="0"/>
              <a:pPr>
                <a:defRPr/>
              </a:pPr>
              <a:t>4/10/2023</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0A78EBDF-A956-4F9D-8D91-A96A174E9F6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74963605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0610401-EE72-4275-A8F1-3EDB163D6F2D}" type="datetimeFigureOut">
              <a:rPr lang="en-US" altLang="zh-TW" smtClean="0"/>
              <a:pPr>
                <a:defRPr/>
              </a:pPr>
              <a:t>4/10/2023</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6D0AF6F-5E77-4B5B-AEDA-F86AB404380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50531992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325B0AC3-4F54-4977-95EF-49E5A83F67E4}" type="datetimeFigureOut">
              <a:rPr lang="en-US" altLang="zh-TW" smtClean="0"/>
              <a:pPr>
                <a:defRPr/>
              </a:pPr>
              <a:t>4/10/2023</a:t>
            </a:fld>
            <a:endParaRPr lang="en-US" altLang="zh-TW" sz="1100">
              <a:solidFill>
                <a:schemeClr val="tx2"/>
              </a:solidFill>
            </a:endParaRPr>
          </a:p>
        </p:txBody>
      </p:sp>
      <p:sp>
        <p:nvSpPr>
          <p:cNvPr id="5" name="Footer Placeholder 4"/>
          <p:cNvSpPr>
            <a:spLocks noGrp="1"/>
          </p:cNvSpPr>
          <p:nvPr>
            <p:ph type="ftr" sz="quarter" idx="11"/>
          </p:nvPr>
        </p:nvSpPr>
        <p:spPr/>
        <p:txBody>
          <a:bodyPr/>
          <a:lstStyle/>
          <a:p>
            <a:pPr>
              <a:defRPr/>
            </a:pPr>
            <a:endParaRPr lang="en-US" altLang="zh-TW"/>
          </a:p>
        </p:txBody>
      </p:sp>
      <p:sp>
        <p:nvSpPr>
          <p:cNvPr id="6" name="Slide Number Placeholder 5"/>
          <p:cNvSpPr>
            <a:spLocks noGrp="1"/>
          </p:cNvSpPr>
          <p:nvPr>
            <p:ph type="sldNum" sz="quarter" idx="12"/>
          </p:nvPr>
        </p:nvSpPr>
        <p:spPr/>
        <p:txBody>
          <a:bodyPr/>
          <a:lstStyle/>
          <a:p>
            <a:pPr>
              <a:defRPr/>
            </a:pPr>
            <a:fld id="{13E91FCB-39C6-4B0C-8CE2-1E9164C152D8}"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409336585"/>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C7BFC21B-DE45-4B38-9398-107CC4A50A1B}" type="datetimeFigureOut">
              <a:rPr lang="en-US" altLang="zh-TW" smtClean="0"/>
              <a:pPr>
                <a:defRPr/>
              </a:pPr>
              <a:t>4/10/2023</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p>
            <a:pPr>
              <a:defRPr/>
            </a:pPr>
            <a:fld id="{B5353A5F-EFB4-427C-BDC5-6EC25016E20A}"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3653597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FEFE64B-27B2-41E5-9898-CB5E06F16BA6}" type="datetimeFigureOut">
              <a:rPr lang="en-US" altLang="zh-TW" smtClean="0"/>
              <a:pPr>
                <a:defRPr/>
              </a:pPr>
              <a:t>4/10/2023</a:t>
            </a:fld>
            <a:endParaRPr lang="en-US" altLang="zh-TW" sz="1100">
              <a:solidFill>
                <a:schemeClr val="tx2"/>
              </a:solidFill>
            </a:endParaRPr>
          </a:p>
        </p:txBody>
      </p:sp>
      <p:sp>
        <p:nvSpPr>
          <p:cNvPr id="8" name="Footer Placeholder 7"/>
          <p:cNvSpPr>
            <a:spLocks noGrp="1"/>
          </p:cNvSpPr>
          <p:nvPr>
            <p:ph type="ftr" sz="quarter" idx="11"/>
          </p:nvPr>
        </p:nvSpPr>
        <p:spPr/>
        <p:txBody>
          <a:bodyPr/>
          <a:lstStyle/>
          <a:p>
            <a:pPr>
              <a:defRPr/>
            </a:pPr>
            <a:endParaRPr lang="en-US" altLang="zh-TW"/>
          </a:p>
        </p:txBody>
      </p:sp>
      <p:sp>
        <p:nvSpPr>
          <p:cNvPr id="9" name="Slide Number Placeholder 8"/>
          <p:cNvSpPr>
            <a:spLocks noGrp="1"/>
          </p:cNvSpPr>
          <p:nvPr>
            <p:ph type="sldNum" sz="quarter" idx="12"/>
          </p:nvPr>
        </p:nvSpPr>
        <p:spPr/>
        <p:txBody>
          <a:bodyPr/>
          <a:lstStyle/>
          <a:p>
            <a:pPr>
              <a:defRPr/>
            </a:pPr>
            <a:fld id="{A3AA1558-88F8-4687-9B1A-A331C3E9F832}"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818330635"/>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5A567899-2E03-4EC0-B2D9-8CF350ACAF7C}" type="datetimeFigureOut">
              <a:rPr lang="en-US" altLang="zh-TW" smtClean="0"/>
              <a:pPr>
                <a:defRPr/>
              </a:pPr>
              <a:t>4/10/2023</a:t>
            </a:fld>
            <a:endParaRPr lang="en-US" altLang="zh-TW" sz="1100">
              <a:solidFill>
                <a:schemeClr val="tx2"/>
              </a:solidFill>
            </a:endParaRPr>
          </a:p>
        </p:txBody>
      </p:sp>
      <p:sp>
        <p:nvSpPr>
          <p:cNvPr id="4" name="Footer Placeholder 3"/>
          <p:cNvSpPr>
            <a:spLocks noGrp="1"/>
          </p:cNvSpPr>
          <p:nvPr>
            <p:ph type="ftr" sz="quarter" idx="11"/>
          </p:nvPr>
        </p:nvSpPr>
        <p:spPr/>
        <p:txBody>
          <a:bodyPr/>
          <a:lstStyle/>
          <a:p>
            <a:pPr>
              <a:defRPr/>
            </a:pPr>
            <a:endParaRPr lang="en-US" altLang="zh-TW"/>
          </a:p>
        </p:txBody>
      </p:sp>
      <p:sp>
        <p:nvSpPr>
          <p:cNvPr id="5" name="Slide Number Placeholder 4"/>
          <p:cNvSpPr>
            <a:spLocks noGrp="1"/>
          </p:cNvSpPr>
          <p:nvPr>
            <p:ph type="sldNum" sz="quarter" idx="12"/>
          </p:nvPr>
        </p:nvSpPr>
        <p:spPr/>
        <p:txBody>
          <a:bodyPr/>
          <a:lstStyle/>
          <a:p>
            <a:pPr>
              <a:defRPr/>
            </a:pPr>
            <a:fld id="{00EF2646-8CB9-48FD-929B-66E43124EF2D}"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078146898"/>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A0FF36-DB7F-416E-B8AA-FD671FCE2AA6}" type="datetimeFigureOut">
              <a:rPr lang="en-US" altLang="zh-TW" smtClean="0"/>
              <a:pPr>
                <a:defRPr/>
              </a:pPr>
              <a:t>4/10/2023</a:t>
            </a:fld>
            <a:endParaRPr lang="en-US" altLang="zh-TW" sz="1100">
              <a:solidFill>
                <a:schemeClr val="tx2"/>
              </a:solidFill>
            </a:endParaRPr>
          </a:p>
        </p:txBody>
      </p:sp>
      <p:sp>
        <p:nvSpPr>
          <p:cNvPr id="3" name="Footer Placeholder 2"/>
          <p:cNvSpPr>
            <a:spLocks noGrp="1"/>
          </p:cNvSpPr>
          <p:nvPr>
            <p:ph type="ftr" sz="quarter" idx="11"/>
          </p:nvPr>
        </p:nvSpPr>
        <p:spPr/>
        <p:txBody>
          <a:bodyPr/>
          <a:lstStyle/>
          <a:p>
            <a:pPr>
              <a:defRPr/>
            </a:pPr>
            <a:endParaRPr lang="en-US" altLang="zh-TW"/>
          </a:p>
        </p:txBody>
      </p:sp>
      <p:sp>
        <p:nvSpPr>
          <p:cNvPr id="4" name="Slide Number Placeholder 3"/>
          <p:cNvSpPr>
            <a:spLocks noGrp="1"/>
          </p:cNvSpPr>
          <p:nvPr>
            <p:ph type="sldNum" sz="quarter" idx="12"/>
          </p:nvPr>
        </p:nvSpPr>
        <p:spPr/>
        <p:txBody>
          <a:bodyPr/>
          <a:lstStyle/>
          <a:p>
            <a:pPr>
              <a:defRPr/>
            </a:pPr>
            <a:fld id="{BF6CBFA1-99ED-4057-9CDF-437E247287AF}"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69591679"/>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pPr>
              <a:defRPr/>
            </a:pPr>
            <a:fld id="{2CA4196B-C412-4461-AB34-07458B653F95}" type="datetimeFigureOut">
              <a:rPr lang="en-US" altLang="zh-TW" smtClean="0"/>
              <a:pPr>
                <a:defRPr/>
              </a:pPr>
              <a:t>4/10/2023</a:t>
            </a:fld>
            <a:endParaRPr lang="en-US" altLang="zh-TW" sz="1100">
              <a:solidFill>
                <a:schemeClr val="tx2"/>
              </a:solidFill>
            </a:endParaRPr>
          </a:p>
        </p:txBody>
      </p:sp>
      <p:sp>
        <p:nvSpPr>
          <p:cNvPr id="6" name="Footer Placeholder 5"/>
          <p:cNvSpPr>
            <a:spLocks noGrp="1"/>
          </p:cNvSpPr>
          <p:nvPr>
            <p:ph type="ftr" sz="quarter" idx="11"/>
          </p:nvPr>
        </p:nvSpPr>
        <p:spPr/>
        <p:txBody>
          <a:body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0B8BCD24-53D5-4493-A6C3-9B99EB3EB3FC}"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347834764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pPr>
              <a:defRPr/>
            </a:pPr>
            <a:fld id="{11FC958C-7A25-4124-8D6F-CC64B17E8C13}" type="datetimeFigureOut">
              <a:rPr lang="en-US" altLang="zh-TW" smtClean="0"/>
              <a:pPr>
                <a:defRPr/>
              </a:pPr>
              <a:t>4/10/2023</a:t>
            </a:fld>
            <a:endParaRPr lang="en-US" altLang="zh-TW" sz="1100">
              <a:solidFill>
                <a:schemeClr val="tx2"/>
              </a:solidFill>
            </a:endParaRP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pPr>
              <a:defRPr/>
            </a:pPr>
            <a:endParaRPr lang="en-US" altLang="zh-TW"/>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5446421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pPr>
              <a:defRPr/>
            </a:pPr>
            <a:fld id="{11FC958C-7A25-4124-8D6F-CC64B17E8C13}" type="datetimeFigureOut">
              <a:rPr lang="en-US" altLang="zh-TW" smtClean="0"/>
              <a:pPr>
                <a:defRPr/>
              </a:pPr>
              <a:t>4/10/2023</a:t>
            </a:fld>
            <a:endParaRPr lang="en-US" altLang="zh-TW" sz="1100">
              <a:solidFill>
                <a:schemeClr val="tx2"/>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pPr>
              <a:defRPr/>
            </a:pPr>
            <a:endParaRPr lang="en-US" altLang="zh-TW"/>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pPr>
              <a:defRPr/>
            </a:pPr>
            <a:fld id="{511E136D-3D17-4094-B19D-0BB2E299E686}" type="slidenum">
              <a:rPr lang="en-US" altLang="zh-TW" smtClean="0"/>
              <a:pPr>
                <a:defRPr/>
              </a:pPr>
              <a:t>‹#›</a:t>
            </a:fld>
            <a:endParaRPr lang="en-US" altLang="zh-TW" sz="1200">
              <a:solidFill>
                <a:schemeClr val="tx2"/>
              </a:solidFill>
            </a:endParaRPr>
          </a:p>
        </p:txBody>
      </p:sp>
    </p:spTree>
    <p:extLst>
      <p:ext uri="{BB962C8B-B14F-4D97-AF65-F5344CB8AC3E}">
        <p14:creationId xmlns:p14="http://schemas.microsoft.com/office/powerpoint/2010/main" val="21488771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fade thruBlk="1"/>
  </p:transition>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xam@eduhk.h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w.eduhk.hk/dwDashboard/"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uhk.ap.panopto.com/Panopto/Pages/Embed.aspx?id=af6de817-abce-459d-8902-b06100887d4e&amp;autoplay=false&amp;offerviewer=true&amp;showtitle=true&amp;showbrand=true&amp;captions=false&amp;interactivity=al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altLang="zh-TW" sz="3200" dirty="0"/>
              <a:t>DegreeWorks 5</a:t>
            </a:r>
            <a:endParaRPr lang="zh-TW" altLang="en-US" sz="3200" dirty="0"/>
          </a:p>
        </p:txBody>
      </p:sp>
      <p:sp>
        <p:nvSpPr>
          <p:cNvPr id="9219" name="Subtitle 2"/>
          <p:cNvSpPr>
            <a:spLocks noGrp="1"/>
          </p:cNvSpPr>
          <p:nvPr>
            <p:ph type="subTitle" idx="1"/>
          </p:nvPr>
        </p:nvSpPr>
        <p:spPr/>
        <p:txBody>
          <a:bodyPr>
            <a:normAutofit/>
          </a:bodyPr>
          <a:lstStyle/>
          <a:p>
            <a:pPr marR="0" eaLnBrk="1" hangingPunct="1"/>
            <a:r>
              <a:rPr lang="en-US" altLang="zh-TW" dirty="0">
                <a:effectLst>
                  <a:outerShdw blurRad="38100" dist="38100" dir="2700000" algn="tl">
                    <a:srgbClr val="000000">
                      <a:alpha val="43137"/>
                    </a:srgbClr>
                  </a:outerShdw>
                </a:effectLst>
              </a:rPr>
              <a:t>(Students)</a:t>
            </a:r>
          </a:p>
          <a:p>
            <a:pPr marR="0" eaLnBrk="1" hangingPunct="1"/>
            <a:br>
              <a:rPr lang="en-US" altLang="zh-TW" sz="1800" dirty="0">
                <a:effectLst>
                  <a:outerShdw blurRad="38100" dist="38100" dir="2700000" algn="tl">
                    <a:srgbClr val="000000">
                      <a:alpha val="43137"/>
                    </a:srgbClr>
                  </a:outerShdw>
                </a:effectLst>
              </a:rPr>
            </a:br>
            <a:endParaRPr lang="en-US" altLang="zh-TW" sz="1800" dirty="0">
              <a:effectLst>
                <a:outerShdw blurRad="38100" dist="38100" dir="2700000" algn="tl">
                  <a:srgbClr val="000000">
                    <a:alpha val="43137"/>
                  </a:srgbClr>
                </a:outerShdw>
              </a:effectLst>
            </a:endParaRPr>
          </a:p>
          <a:p>
            <a:pPr marR="0" eaLnBrk="1" hangingPunct="1"/>
            <a:endParaRPr lang="zh-TW" altLang="en-US" sz="1800" dirty="0"/>
          </a:p>
        </p:txBody>
      </p:sp>
      <p:sp>
        <p:nvSpPr>
          <p:cNvPr id="4" name="TextBox 3"/>
          <p:cNvSpPr txBox="1"/>
          <p:nvPr/>
        </p:nvSpPr>
        <p:spPr>
          <a:xfrm>
            <a:off x="6300192" y="6381328"/>
            <a:ext cx="2592288" cy="307777"/>
          </a:xfrm>
          <a:prstGeom prst="rect">
            <a:avLst/>
          </a:prstGeom>
          <a:noFill/>
        </p:spPr>
        <p:txBody>
          <a:bodyPr wrap="square" rtlCol="0">
            <a:spAutoFit/>
          </a:bodyPr>
          <a:lstStyle/>
          <a:p>
            <a:r>
              <a:rPr lang="en-US" altLang="zh-TW" sz="1400" dirty="0"/>
              <a:t>Last updated: Sep 2023</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B0F0AE-1894-45F5-A2AB-8CE3B76175BF}"/>
              </a:ext>
            </a:extLst>
          </p:cNvPr>
          <p:cNvPicPr>
            <a:picLocks noChangeAspect="1"/>
          </p:cNvPicPr>
          <p:nvPr/>
        </p:nvPicPr>
        <p:blipFill>
          <a:blip r:embed="rId2"/>
          <a:stretch>
            <a:fillRect/>
          </a:stretch>
        </p:blipFill>
        <p:spPr>
          <a:xfrm>
            <a:off x="666558" y="2445338"/>
            <a:ext cx="8020242" cy="6858000"/>
          </a:xfrm>
          <a:prstGeom prst="rect">
            <a:avLst/>
          </a:prstGeom>
        </p:spPr>
      </p:pic>
      <p:sp>
        <p:nvSpPr>
          <p:cNvPr id="3" name="Title 2"/>
          <p:cNvSpPr>
            <a:spLocks noGrp="1"/>
          </p:cNvSpPr>
          <p:nvPr>
            <p:ph type="title"/>
          </p:nvPr>
        </p:nvSpPr>
        <p:spPr>
          <a:xfrm>
            <a:off x="457200" y="453169"/>
            <a:ext cx="8229600" cy="1214446"/>
          </a:xfrm>
        </p:spPr>
        <p:txBody>
          <a:bodyPr>
            <a:normAutofit fontScale="90000"/>
          </a:bodyPr>
          <a:lstStyle/>
          <a:p>
            <a:pPr marL="365760" indent="-256032">
              <a:defRPr/>
            </a:pPr>
            <a:r>
              <a:rPr lang="en-US" altLang="zh-TW" sz="4400" dirty="0">
                <a:latin typeface="Arial Rounded MT Bold" panose="020F0704030504030204" pitchFamily="34" charset="0"/>
              </a:rPr>
              <a:t>Features of </a:t>
            </a:r>
            <a:r>
              <a:rPr lang="en-US" altLang="zh-TW" sz="4400" dirty="0" err="1">
                <a:latin typeface="Arial Rounded MT Bold" panose="020F0704030504030204" pitchFamily="34" charset="0"/>
              </a:rPr>
              <a:t>DegreeWorks</a:t>
            </a:r>
            <a:r>
              <a:rPr lang="en-US" altLang="zh-TW" sz="4400" dirty="0">
                <a:latin typeface="Arial Rounded MT Bold" panose="020F0704030504030204" pitchFamily="34" charset="0"/>
              </a:rPr>
              <a:t> </a:t>
            </a:r>
            <a:br>
              <a:rPr lang="en-US" altLang="zh-TW" sz="4400" dirty="0"/>
            </a:br>
            <a:r>
              <a:rPr lang="en-US" altLang="zh-TW" sz="3600" dirty="0">
                <a:solidFill>
                  <a:schemeClr val="tx1"/>
                </a:solidFill>
                <a:latin typeface="Arial Rounded MT Bold" panose="020F0704030504030204" pitchFamily="34" charset="0"/>
              </a:rPr>
              <a:t>Degree Audit Reports (DAR)</a:t>
            </a:r>
            <a:br>
              <a:rPr lang="en-US" altLang="zh-TW" sz="4400" dirty="0"/>
            </a:br>
            <a:endParaRPr lang="zh-TW" altLang="en-US" dirty="0"/>
          </a:p>
        </p:txBody>
      </p:sp>
      <p:sp>
        <p:nvSpPr>
          <p:cNvPr id="2" name="Content Placeholder 1"/>
          <p:cNvSpPr>
            <a:spLocks noGrp="1"/>
          </p:cNvSpPr>
          <p:nvPr>
            <p:ph idx="1"/>
          </p:nvPr>
        </p:nvSpPr>
        <p:spPr>
          <a:xfrm>
            <a:off x="35120" y="1514248"/>
            <a:ext cx="8229600" cy="899464"/>
          </a:xfrm>
        </p:spPr>
        <p:txBody>
          <a:bodyPr>
            <a:normAutofit/>
          </a:bodyPr>
          <a:lstStyle/>
          <a:p>
            <a:pPr marL="626110" indent="0">
              <a:buNone/>
              <a:defRPr/>
            </a:pPr>
            <a:r>
              <a:rPr lang="en-US" altLang="zh-TW" b="1" dirty="0">
                <a:solidFill>
                  <a:schemeClr val="tx2"/>
                </a:solidFill>
                <a:latin typeface="Arial" panose="020B0604020202020204" pitchFamily="34" charset="0"/>
                <a:cs typeface="Arial" panose="020B0604020202020204" pitchFamily="34" charset="0"/>
              </a:rPr>
              <a:t>Registration Checklist</a:t>
            </a:r>
          </a:p>
          <a:p>
            <a:pPr marL="626110" indent="0">
              <a:buNone/>
              <a:defRPr/>
            </a:pPr>
            <a:r>
              <a:rPr lang="en-US" dirty="0">
                <a:latin typeface="Arial" panose="020B0604020202020204" pitchFamily="34" charset="0"/>
                <a:cs typeface="Arial" panose="020B0604020202020204" pitchFamily="34" charset="0"/>
              </a:rPr>
              <a:t>Shows only the "Still Needed" courses.</a:t>
            </a:r>
          </a:p>
        </p:txBody>
      </p:sp>
      <p:sp>
        <p:nvSpPr>
          <p:cNvPr id="5" name="TextBox 4">
            <a:extLst>
              <a:ext uri="{FF2B5EF4-FFF2-40B4-BE49-F238E27FC236}">
                <a16:creationId xmlns:a16="http://schemas.microsoft.com/office/drawing/2014/main" id="{A17848D7-9E2F-4F91-AD17-57621128D917}"/>
              </a:ext>
            </a:extLst>
          </p:cNvPr>
          <p:cNvSpPr txBox="1">
            <a:spLocks noChangeArrowheads="1"/>
          </p:cNvSpPr>
          <p:nvPr/>
        </p:nvSpPr>
        <p:spPr bwMode="auto">
          <a:xfrm>
            <a:off x="5655550" y="2674391"/>
            <a:ext cx="2300826" cy="830997"/>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Choose from the pull down menu</a:t>
            </a:r>
          </a:p>
          <a:p>
            <a:r>
              <a:rPr lang="en-US" altLang="zh-TW" sz="1600" dirty="0">
                <a:solidFill>
                  <a:srgbClr val="FF0000"/>
                </a:solidFill>
              </a:rPr>
              <a:t>and press ‘View’</a:t>
            </a:r>
            <a:endParaRPr lang="zh-TW" altLang="en-US" sz="1600" dirty="0">
              <a:solidFill>
                <a:srgbClr val="FF0000"/>
              </a:solidFill>
            </a:endParaRPr>
          </a:p>
        </p:txBody>
      </p:sp>
      <p:cxnSp>
        <p:nvCxnSpPr>
          <p:cNvPr id="6" name="Straight Arrow Connector 5">
            <a:extLst>
              <a:ext uri="{FF2B5EF4-FFF2-40B4-BE49-F238E27FC236}">
                <a16:creationId xmlns:a16="http://schemas.microsoft.com/office/drawing/2014/main" id="{D44F6F9A-C9D2-470C-8D47-E361391743ED}"/>
              </a:ext>
            </a:extLst>
          </p:cNvPr>
          <p:cNvCxnSpPr>
            <a:cxnSpLocks/>
          </p:cNvCxnSpPr>
          <p:nvPr/>
        </p:nvCxnSpPr>
        <p:spPr>
          <a:xfrm flipH="1">
            <a:off x="3128652" y="3321641"/>
            <a:ext cx="2595476" cy="28335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6A2AC49-8A29-4133-B9C8-052315DD55A7}"/>
              </a:ext>
            </a:extLst>
          </p:cNvPr>
          <p:cNvSpPr/>
          <p:nvPr/>
        </p:nvSpPr>
        <p:spPr>
          <a:xfrm>
            <a:off x="1691680" y="3546279"/>
            <a:ext cx="1306353" cy="1707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Rectangle 8">
            <a:extLst>
              <a:ext uri="{FF2B5EF4-FFF2-40B4-BE49-F238E27FC236}">
                <a16:creationId xmlns:a16="http://schemas.microsoft.com/office/drawing/2014/main" id="{D23126EA-19F3-44C1-BC43-3F29A7509B27}"/>
              </a:ext>
            </a:extLst>
          </p:cNvPr>
          <p:cNvSpPr/>
          <p:nvPr/>
        </p:nvSpPr>
        <p:spPr>
          <a:xfrm>
            <a:off x="2976402" y="3191435"/>
            <a:ext cx="731502" cy="2833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 name="Straight Arrow Connector 9">
            <a:extLst>
              <a:ext uri="{FF2B5EF4-FFF2-40B4-BE49-F238E27FC236}">
                <a16:creationId xmlns:a16="http://schemas.microsoft.com/office/drawing/2014/main" id="{D12472EE-6442-4802-8BCF-A9BFB1322350}"/>
              </a:ext>
            </a:extLst>
          </p:cNvPr>
          <p:cNvCxnSpPr>
            <a:cxnSpLocks/>
          </p:cNvCxnSpPr>
          <p:nvPr/>
        </p:nvCxnSpPr>
        <p:spPr>
          <a:xfrm flipH="1">
            <a:off x="3687652" y="2984654"/>
            <a:ext cx="2036476" cy="2025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090662"/>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9828B-A2A2-463D-BBBF-ACAF8CD57F68}"/>
              </a:ext>
            </a:extLst>
          </p:cNvPr>
          <p:cNvPicPr>
            <a:picLocks noChangeAspect="1"/>
          </p:cNvPicPr>
          <p:nvPr/>
        </p:nvPicPr>
        <p:blipFill>
          <a:blip r:embed="rId2"/>
          <a:stretch>
            <a:fillRect/>
          </a:stretch>
        </p:blipFill>
        <p:spPr>
          <a:xfrm>
            <a:off x="572774" y="0"/>
            <a:ext cx="7998449" cy="6858000"/>
          </a:xfrm>
          <a:prstGeom prst="rect">
            <a:avLst/>
          </a:prstGeom>
        </p:spPr>
      </p:pic>
      <p:sp>
        <p:nvSpPr>
          <p:cNvPr id="10" name="TextBox 9"/>
          <p:cNvSpPr txBox="1"/>
          <p:nvPr/>
        </p:nvSpPr>
        <p:spPr>
          <a:xfrm>
            <a:off x="5465937" y="2187523"/>
            <a:ext cx="2286016" cy="338554"/>
          </a:xfrm>
          <a:prstGeom prst="rect">
            <a:avLst/>
          </a:prstGeom>
          <a:noFill/>
        </p:spPr>
        <p:txBody>
          <a:bodyPr wrap="square" rtlCol="0">
            <a:spAutoFit/>
          </a:bodyPr>
          <a:lstStyle/>
          <a:p>
            <a:r>
              <a:rPr lang="en-US" altLang="zh-TW" sz="1600" dirty="0">
                <a:solidFill>
                  <a:srgbClr val="FF0000"/>
                </a:solidFill>
              </a:rPr>
              <a:t>Courses still needed</a:t>
            </a:r>
            <a:endParaRPr lang="zh-TW" altLang="en-US" sz="1600" dirty="0">
              <a:solidFill>
                <a:srgbClr val="FF0000"/>
              </a:solidFill>
            </a:endParaRPr>
          </a:p>
        </p:txBody>
      </p:sp>
      <p:cxnSp>
        <p:nvCxnSpPr>
          <p:cNvPr id="13" name="Straight Arrow Connector 12"/>
          <p:cNvCxnSpPr>
            <a:cxnSpLocks/>
          </p:cNvCxnSpPr>
          <p:nvPr/>
        </p:nvCxnSpPr>
        <p:spPr>
          <a:xfrm flipH="1">
            <a:off x="3271664" y="2421796"/>
            <a:ext cx="2100808" cy="797548"/>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3595700" y="2574196"/>
            <a:ext cx="1776772" cy="1510149"/>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4071934" y="2574196"/>
            <a:ext cx="1364162" cy="313914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3271664" y="2574196"/>
            <a:ext cx="2100808" cy="2228588"/>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396BE81-0A67-4278-9C11-4261C4A1164A}"/>
              </a:ext>
            </a:extLst>
          </p:cNvPr>
          <p:cNvSpPr/>
          <p:nvPr/>
        </p:nvSpPr>
        <p:spPr>
          <a:xfrm>
            <a:off x="1475656" y="764704"/>
            <a:ext cx="1512168"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3169"/>
            <a:ext cx="8229600" cy="1214446"/>
          </a:xfrm>
        </p:spPr>
        <p:txBody>
          <a:bodyPr>
            <a:normAutofit fontScale="90000"/>
          </a:bodyPr>
          <a:lstStyle/>
          <a:p>
            <a:pPr marL="365760" indent="-256032">
              <a:defRPr/>
            </a:pPr>
            <a:r>
              <a:rPr lang="en-US" altLang="zh-TW" sz="4400" dirty="0">
                <a:latin typeface="Arial Rounded MT Bold" panose="020F0704030504030204" pitchFamily="34" charset="0"/>
              </a:rPr>
              <a:t>Features of </a:t>
            </a:r>
            <a:r>
              <a:rPr lang="en-US" altLang="zh-TW" sz="4400" dirty="0" err="1">
                <a:latin typeface="Arial Rounded MT Bold" panose="020F0704030504030204" pitchFamily="34" charset="0"/>
              </a:rPr>
              <a:t>DegreeWorks</a:t>
            </a:r>
            <a:r>
              <a:rPr lang="en-US" altLang="zh-TW" sz="4400" dirty="0">
                <a:latin typeface="Arial Rounded MT Bold" panose="020F0704030504030204" pitchFamily="34" charset="0"/>
              </a:rPr>
              <a:t> </a:t>
            </a:r>
            <a:br>
              <a:rPr lang="en-US" altLang="zh-TW" sz="4400" dirty="0"/>
            </a:br>
            <a:r>
              <a:rPr lang="en-US" altLang="zh-TW" sz="3600" dirty="0">
                <a:solidFill>
                  <a:schemeClr val="tx1"/>
                </a:solidFill>
                <a:latin typeface="Arial Rounded MT Bold" panose="020F0704030504030204" pitchFamily="34" charset="0"/>
              </a:rPr>
              <a:t>Degree Audit Reports</a:t>
            </a:r>
            <a:br>
              <a:rPr lang="en-US" altLang="zh-TW" sz="4400" dirty="0"/>
            </a:br>
            <a:endParaRPr lang="zh-TW" altLang="en-US" dirty="0"/>
          </a:p>
        </p:txBody>
      </p:sp>
      <p:sp>
        <p:nvSpPr>
          <p:cNvPr id="2" name="Content Placeholder 1"/>
          <p:cNvSpPr>
            <a:spLocks noGrp="1"/>
          </p:cNvSpPr>
          <p:nvPr>
            <p:ph idx="1"/>
          </p:nvPr>
        </p:nvSpPr>
        <p:spPr>
          <a:xfrm>
            <a:off x="35120" y="1514248"/>
            <a:ext cx="8229600" cy="2075692"/>
          </a:xfrm>
        </p:spPr>
        <p:txBody>
          <a:bodyPr>
            <a:normAutofit/>
          </a:bodyPr>
          <a:lstStyle/>
          <a:p>
            <a:pPr marL="626110" indent="0">
              <a:buNone/>
              <a:defRPr/>
            </a:pPr>
            <a:r>
              <a:rPr lang="en-US" altLang="zh-TW" b="1" dirty="0">
                <a:solidFill>
                  <a:schemeClr val="tx2"/>
                </a:solidFill>
                <a:latin typeface="Arial" panose="020B0604020202020204" pitchFamily="34" charset="0"/>
                <a:cs typeface="Arial" panose="020B0604020202020204" pitchFamily="34" charset="0"/>
              </a:rPr>
              <a:t>Class History</a:t>
            </a:r>
          </a:p>
          <a:p>
            <a:pPr marL="626110" indent="0">
              <a:buNone/>
              <a:defRPr/>
            </a:pPr>
            <a:r>
              <a:rPr lang="en-US" dirty="0">
                <a:latin typeface="Arial" panose="020B0604020202020204" pitchFamily="34" charset="0"/>
                <a:cs typeface="Arial" panose="020B0604020202020204" pitchFamily="34" charset="0"/>
              </a:rPr>
              <a:t>List of completed courses with grades and credits grouped by semester.</a:t>
            </a:r>
          </a:p>
        </p:txBody>
      </p:sp>
      <p:pic>
        <p:nvPicPr>
          <p:cNvPr id="8" name="Picture 7">
            <a:extLst>
              <a:ext uri="{FF2B5EF4-FFF2-40B4-BE49-F238E27FC236}">
                <a16:creationId xmlns:a16="http://schemas.microsoft.com/office/drawing/2014/main" id="{579FB60D-5EAB-4AB7-A991-AB916D6193B9}"/>
              </a:ext>
            </a:extLst>
          </p:cNvPr>
          <p:cNvPicPr>
            <a:picLocks noChangeAspect="1"/>
          </p:cNvPicPr>
          <p:nvPr/>
        </p:nvPicPr>
        <p:blipFill>
          <a:blip r:embed="rId2"/>
          <a:stretch>
            <a:fillRect/>
          </a:stretch>
        </p:blipFill>
        <p:spPr>
          <a:xfrm>
            <a:off x="1187624" y="2852936"/>
            <a:ext cx="6454545" cy="5524495"/>
          </a:xfrm>
          <a:prstGeom prst="rect">
            <a:avLst/>
          </a:prstGeom>
        </p:spPr>
      </p:pic>
      <p:sp>
        <p:nvSpPr>
          <p:cNvPr id="9" name="Rectangle 8">
            <a:extLst>
              <a:ext uri="{FF2B5EF4-FFF2-40B4-BE49-F238E27FC236}">
                <a16:creationId xmlns:a16="http://schemas.microsoft.com/office/drawing/2014/main" id="{5A003F66-2ADB-4C4D-BA09-5F3E972DF1AD}"/>
              </a:ext>
            </a:extLst>
          </p:cNvPr>
          <p:cNvSpPr/>
          <p:nvPr/>
        </p:nvSpPr>
        <p:spPr>
          <a:xfrm>
            <a:off x="4454188" y="3446644"/>
            <a:ext cx="648072" cy="21488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76026443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D5588-901C-4D9F-A959-66A861BCE10E}"/>
              </a:ext>
            </a:extLst>
          </p:cNvPr>
          <p:cNvPicPr>
            <a:picLocks noChangeAspect="1"/>
          </p:cNvPicPr>
          <p:nvPr/>
        </p:nvPicPr>
        <p:blipFill>
          <a:blip r:embed="rId2"/>
          <a:stretch>
            <a:fillRect/>
          </a:stretch>
        </p:blipFill>
        <p:spPr>
          <a:xfrm>
            <a:off x="550333" y="0"/>
            <a:ext cx="8043334" cy="6858000"/>
          </a:xfrm>
          <a:prstGeom prst="rect">
            <a:avLst/>
          </a:prstGeom>
        </p:spPr>
      </p:pic>
      <p:sp>
        <p:nvSpPr>
          <p:cNvPr id="6" name="TextBox 5">
            <a:extLst>
              <a:ext uri="{FF2B5EF4-FFF2-40B4-BE49-F238E27FC236}">
                <a16:creationId xmlns:a16="http://schemas.microsoft.com/office/drawing/2014/main" id="{AE356D1B-7E15-4104-BCBE-358CA46749B4}"/>
              </a:ext>
            </a:extLst>
          </p:cNvPr>
          <p:cNvSpPr txBox="1">
            <a:spLocks noChangeArrowheads="1"/>
          </p:cNvSpPr>
          <p:nvPr/>
        </p:nvSpPr>
        <p:spPr bwMode="auto">
          <a:xfrm>
            <a:off x="2915816" y="2276872"/>
            <a:ext cx="3959299" cy="584775"/>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Listing of completed courses with grades and credits shown in chronological order</a:t>
            </a:r>
            <a:endParaRPr lang="zh-TW" altLang="en-US" sz="1600" dirty="0">
              <a:solidFill>
                <a:srgbClr val="FF0000"/>
              </a:solidFill>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EB2F2F-AF01-4CA9-A6A9-28C3C8635210}"/>
              </a:ext>
            </a:extLst>
          </p:cNvPr>
          <p:cNvPicPr>
            <a:picLocks noChangeAspect="1"/>
          </p:cNvPicPr>
          <p:nvPr/>
        </p:nvPicPr>
        <p:blipFill>
          <a:blip r:embed="rId3"/>
          <a:stretch>
            <a:fillRect/>
          </a:stretch>
        </p:blipFill>
        <p:spPr>
          <a:xfrm>
            <a:off x="31041" y="2351884"/>
            <a:ext cx="9144000" cy="3135586"/>
          </a:xfrm>
          <a:prstGeom prst="rect">
            <a:avLst/>
          </a:prstGeom>
        </p:spPr>
      </p:pic>
      <p:sp>
        <p:nvSpPr>
          <p:cNvPr id="13" name="Rectangle 12">
            <a:extLst>
              <a:ext uri="{FF2B5EF4-FFF2-40B4-BE49-F238E27FC236}">
                <a16:creationId xmlns:a16="http://schemas.microsoft.com/office/drawing/2014/main" id="{BA63BF80-2DB4-4E39-9B9B-06915FF6FCEA}"/>
              </a:ext>
            </a:extLst>
          </p:cNvPr>
          <p:cNvSpPr/>
          <p:nvPr/>
        </p:nvSpPr>
        <p:spPr>
          <a:xfrm>
            <a:off x="2051720" y="2294627"/>
            <a:ext cx="1021675" cy="248646"/>
          </a:xfrm>
          <a:prstGeom prst="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itle 2">
            <a:extLst>
              <a:ext uri="{FF2B5EF4-FFF2-40B4-BE49-F238E27FC236}">
                <a16:creationId xmlns:a16="http://schemas.microsoft.com/office/drawing/2014/main" id="{D0C77E77-C3F1-4AFF-9FD9-182F758D7C21}"/>
              </a:ext>
            </a:extLst>
          </p:cNvPr>
          <p:cNvSpPr>
            <a:spLocks noGrp="1"/>
          </p:cNvSpPr>
          <p:nvPr>
            <p:ph type="title"/>
          </p:nvPr>
        </p:nvSpPr>
        <p:spPr>
          <a:xfrm>
            <a:off x="251520" y="181652"/>
            <a:ext cx="10883552" cy="1214446"/>
          </a:xfrm>
        </p:spPr>
        <p:txBody>
          <a:bodyPr>
            <a:normAutofit/>
          </a:bodyPr>
          <a:lstStyle/>
          <a:p>
            <a:pPr marL="85725" indent="23813">
              <a:defRPr/>
            </a:pPr>
            <a:r>
              <a:rPr lang="en-US" altLang="zh-TW" sz="3600" dirty="0">
                <a:latin typeface="Arial Rounded MT Bold" panose="020F0704030504030204" pitchFamily="34" charset="0"/>
              </a:rPr>
              <a:t>Request for reviewing and </a:t>
            </a:r>
            <a:br>
              <a:rPr lang="en-US" altLang="zh-TW" sz="3600" dirty="0">
                <a:latin typeface="Arial Rounded MT Bold" panose="020F0704030504030204" pitchFamily="34" charset="0"/>
              </a:rPr>
            </a:br>
            <a:r>
              <a:rPr lang="en-US" altLang="zh-TW" sz="3600" dirty="0">
                <a:latin typeface="Arial Rounded MT Bold" panose="020F0704030504030204" pitchFamily="34" charset="0"/>
              </a:rPr>
              <a:t>updating audit report</a:t>
            </a:r>
            <a:endParaRPr lang="zh-TW" altLang="en-US" sz="4400" dirty="0"/>
          </a:p>
        </p:txBody>
      </p:sp>
      <p:sp>
        <p:nvSpPr>
          <p:cNvPr id="6" name="Title 2">
            <a:extLst>
              <a:ext uri="{FF2B5EF4-FFF2-40B4-BE49-F238E27FC236}">
                <a16:creationId xmlns:a16="http://schemas.microsoft.com/office/drawing/2014/main" id="{1DF8F523-CE12-4074-B0E8-E61DDC334FB1}"/>
              </a:ext>
            </a:extLst>
          </p:cNvPr>
          <p:cNvSpPr txBox="1">
            <a:spLocks/>
          </p:cNvSpPr>
          <p:nvPr/>
        </p:nvSpPr>
        <p:spPr>
          <a:xfrm>
            <a:off x="457200" y="1151627"/>
            <a:ext cx="82296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r>
              <a:rPr lang="en-US" altLang="zh-TW" sz="2400" dirty="0">
                <a:solidFill>
                  <a:schemeClr val="tx1"/>
                </a:solidFill>
                <a:latin typeface="Arial" panose="020B0604020202020204" pitchFamily="34" charset="0"/>
                <a:cs typeface="Arial" panose="020B0604020202020204" pitchFamily="34" charset="0"/>
              </a:rPr>
              <a:t>Fill in the issues found in the Degree Audit Report on this request form and report to Registry via email to  exam@eduhk.hk</a:t>
            </a:r>
            <a:endParaRPr lang="zh-TW" altLang="en-US" sz="24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B49C9E-6D11-4C4C-BB8F-01E012749207}"/>
              </a:ext>
            </a:extLst>
          </p:cNvPr>
          <p:cNvPicPr>
            <a:picLocks noChangeAspect="1"/>
          </p:cNvPicPr>
          <p:nvPr/>
        </p:nvPicPr>
        <p:blipFill>
          <a:blip r:embed="rId2"/>
          <a:stretch>
            <a:fillRect/>
          </a:stretch>
        </p:blipFill>
        <p:spPr>
          <a:xfrm>
            <a:off x="-3785" y="416743"/>
            <a:ext cx="6238854" cy="6024513"/>
          </a:xfrm>
          <a:prstGeom prst="rect">
            <a:avLst/>
          </a:prstGeom>
        </p:spPr>
      </p:pic>
      <p:sp>
        <p:nvSpPr>
          <p:cNvPr id="5" name="Rectangle 4">
            <a:extLst>
              <a:ext uri="{FF2B5EF4-FFF2-40B4-BE49-F238E27FC236}">
                <a16:creationId xmlns:a16="http://schemas.microsoft.com/office/drawing/2014/main" id="{968FC122-D7DD-41C6-B730-6A5F7CD53D3A}"/>
              </a:ext>
            </a:extLst>
          </p:cNvPr>
          <p:cNvSpPr/>
          <p:nvPr/>
        </p:nvSpPr>
        <p:spPr>
          <a:xfrm>
            <a:off x="6372200" y="2204864"/>
            <a:ext cx="2664296" cy="923330"/>
          </a:xfrm>
          <a:prstGeom prst="rect">
            <a:avLst/>
          </a:prstGeom>
        </p:spPr>
        <p:txBody>
          <a:bodyPr wrap="square">
            <a:spAutoFit/>
          </a:bodyPr>
          <a:lstStyle/>
          <a:p>
            <a:r>
              <a:rPr lang="en-US" altLang="zh-TW" dirty="0">
                <a:latin typeface="Arial" panose="020B0604020202020204" pitchFamily="34" charset="0"/>
                <a:cs typeface="Arial" panose="020B0604020202020204" pitchFamily="34" charset="0"/>
              </a:rPr>
              <a:t>Complete the form and send email to </a:t>
            </a:r>
            <a:r>
              <a:rPr lang="en-GB" altLang="zh-TW" dirty="0">
                <a:latin typeface="Arial" panose="020B0604020202020204" pitchFamily="34" charset="0"/>
                <a:cs typeface="Arial" panose="020B0604020202020204" pitchFamily="34" charset="0"/>
              </a:rPr>
              <a:t>Registry </a:t>
            </a:r>
            <a:r>
              <a:rPr lang="en-GB" altLang="zh-TW" dirty="0">
                <a:latin typeface="Arial" panose="020B0604020202020204" pitchFamily="34" charset="0"/>
                <a:cs typeface="Arial" panose="020B0604020202020204" pitchFamily="34" charset="0"/>
                <a:hlinkClick r:id="rId3"/>
              </a:rPr>
              <a:t>exam@eduhk.hk</a:t>
            </a:r>
            <a:r>
              <a:rPr lang="en-GB" altLang="zh-TW" dirty="0">
                <a:latin typeface="Arial" panose="020B0604020202020204" pitchFamily="34" charset="0"/>
                <a:cs typeface="Arial" panose="020B0604020202020204" pitchFamily="34" charset="0"/>
              </a:rPr>
              <a:t> </a:t>
            </a:r>
            <a:endParaRPr lang="en-US" altLang="zh-TW"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4226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B402ECF-C006-43FE-99AB-892C610A3637}"/>
              </a:ext>
            </a:extLst>
          </p:cNvPr>
          <p:cNvSpPr txBox="1">
            <a:spLocks/>
          </p:cNvSpPr>
          <p:nvPr/>
        </p:nvSpPr>
        <p:spPr>
          <a:xfrm>
            <a:off x="480735" y="1403908"/>
            <a:ext cx="8229600" cy="187220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000" dirty="0">
                <a:latin typeface="Arial" panose="020B0604020202020204" pitchFamily="34" charset="0"/>
                <a:cs typeface="Arial" panose="020B0604020202020204" pitchFamily="34" charset="0"/>
              </a:rPr>
              <a:t>The “What-if” function shows the study progress towards program completion or to plan a Second Major/Minor or even ‘Change of Programme’. Students can also include those unregistered classes to be taken in the coming semester(s).</a:t>
            </a:r>
          </a:p>
          <a:p>
            <a:pPr marL="717550">
              <a:defRPr/>
            </a:pPr>
            <a:endParaRPr lang="zh-TW" altLang="en-US" sz="3600" b="1" dirty="0">
              <a:solidFill>
                <a:schemeClr val="tx2"/>
              </a:solidFill>
              <a:latin typeface="Arial" panose="020B0604020202020204" pitchFamily="34" charset="0"/>
              <a:ea typeface="+mj-ea"/>
              <a:cs typeface="Arial" panose="020B0604020202020204" pitchFamily="34" charset="0"/>
            </a:endParaRPr>
          </a:p>
        </p:txBody>
      </p:sp>
      <p:sp>
        <p:nvSpPr>
          <p:cNvPr id="4" name="Title 2">
            <a:extLst>
              <a:ext uri="{FF2B5EF4-FFF2-40B4-BE49-F238E27FC236}">
                <a16:creationId xmlns:a16="http://schemas.microsoft.com/office/drawing/2014/main" id="{8B5FF7AD-6B52-4B3D-9EDE-0132E186AE27}"/>
              </a:ext>
            </a:extLst>
          </p:cNvPr>
          <p:cNvSpPr txBox="1">
            <a:spLocks/>
          </p:cNvSpPr>
          <p:nvPr/>
        </p:nvSpPr>
        <p:spPr>
          <a:xfrm>
            <a:off x="433665" y="207327"/>
            <a:ext cx="8229600" cy="1214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365760" indent="-256032">
              <a:defRPr/>
            </a:pPr>
            <a:r>
              <a:rPr lang="en-US" altLang="zh-TW" sz="3600" dirty="0">
                <a:latin typeface="Arial Rounded MT Bold" panose="020F0704030504030204" pitchFamily="34" charset="0"/>
              </a:rPr>
              <a:t>Features of </a:t>
            </a:r>
            <a:r>
              <a:rPr lang="en-US" altLang="zh-TW" sz="3600" dirty="0" err="1">
                <a:latin typeface="Arial Rounded MT Bold" panose="020F0704030504030204" pitchFamily="34" charset="0"/>
              </a:rPr>
              <a:t>DegreeWorks</a:t>
            </a:r>
            <a:r>
              <a:rPr lang="en-US" altLang="zh-TW" sz="3600" dirty="0">
                <a:latin typeface="Arial Rounded MT Bold" panose="020F0704030504030204" pitchFamily="34" charset="0"/>
              </a:rPr>
              <a:t> </a:t>
            </a:r>
            <a:br>
              <a:rPr lang="en-US" altLang="zh-TW" sz="3600" dirty="0"/>
            </a:br>
            <a:r>
              <a:rPr lang="en-US" altLang="zh-TW" sz="3600" dirty="0">
                <a:solidFill>
                  <a:schemeClr val="tx1"/>
                </a:solidFill>
                <a:latin typeface="Arial Rounded MT Bold" panose="020F0704030504030204" pitchFamily="34" charset="0"/>
              </a:rPr>
              <a:t>What If</a:t>
            </a:r>
            <a:endParaRPr lang="zh-TW" altLang="en-US" sz="3600" dirty="0"/>
          </a:p>
        </p:txBody>
      </p:sp>
      <p:pic>
        <p:nvPicPr>
          <p:cNvPr id="7" name="Picture 6">
            <a:extLst>
              <a:ext uri="{FF2B5EF4-FFF2-40B4-BE49-F238E27FC236}">
                <a16:creationId xmlns:a16="http://schemas.microsoft.com/office/drawing/2014/main" id="{D66F0DFB-5EBB-4BBC-B59A-DF0357E0FE6F}"/>
              </a:ext>
            </a:extLst>
          </p:cNvPr>
          <p:cNvPicPr>
            <a:picLocks noChangeAspect="1"/>
          </p:cNvPicPr>
          <p:nvPr/>
        </p:nvPicPr>
        <p:blipFill>
          <a:blip r:embed="rId2"/>
          <a:stretch>
            <a:fillRect/>
          </a:stretch>
        </p:blipFill>
        <p:spPr>
          <a:xfrm>
            <a:off x="678289" y="2564904"/>
            <a:ext cx="7740352" cy="4985437"/>
          </a:xfrm>
          <a:prstGeom prst="rect">
            <a:avLst/>
          </a:prstGeom>
        </p:spPr>
      </p:pic>
      <p:sp>
        <p:nvSpPr>
          <p:cNvPr id="8" name="Rectangle 7">
            <a:extLst>
              <a:ext uri="{FF2B5EF4-FFF2-40B4-BE49-F238E27FC236}">
                <a16:creationId xmlns:a16="http://schemas.microsoft.com/office/drawing/2014/main" id="{1B4F5E47-A255-457C-8F88-42791667BB12}"/>
              </a:ext>
            </a:extLst>
          </p:cNvPr>
          <p:cNvSpPr/>
          <p:nvPr/>
        </p:nvSpPr>
        <p:spPr>
          <a:xfrm>
            <a:off x="480736" y="3326412"/>
            <a:ext cx="1066928" cy="39061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CF63E2-2194-4E07-896F-5BB25E24E462}"/>
              </a:ext>
            </a:extLst>
          </p:cNvPr>
          <p:cNvPicPr>
            <a:picLocks noChangeAspect="1"/>
          </p:cNvPicPr>
          <p:nvPr/>
        </p:nvPicPr>
        <p:blipFill>
          <a:blip r:embed="rId2"/>
          <a:stretch>
            <a:fillRect/>
          </a:stretch>
        </p:blipFill>
        <p:spPr>
          <a:xfrm>
            <a:off x="166634" y="628932"/>
            <a:ext cx="8810732" cy="5837425"/>
          </a:xfrm>
          <a:prstGeom prst="rect">
            <a:avLst/>
          </a:prstGeom>
        </p:spPr>
      </p:pic>
      <p:sp>
        <p:nvSpPr>
          <p:cNvPr id="9" name="Rectangle 8"/>
          <p:cNvSpPr/>
          <p:nvPr/>
        </p:nvSpPr>
        <p:spPr>
          <a:xfrm>
            <a:off x="1598530" y="2207548"/>
            <a:ext cx="3837565" cy="78940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ectangle 10"/>
          <p:cNvSpPr/>
          <p:nvPr/>
        </p:nvSpPr>
        <p:spPr>
          <a:xfrm>
            <a:off x="1331640" y="3236066"/>
            <a:ext cx="3892789" cy="123088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TextBox 15"/>
          <p:cNvSpPr txBox="1"/>
          <p:nvPr/>
        </p:nvSpPr>
        <p:spPr>
          <a:xfrm>
            <a:off x="6084168" y="2207548"/>
            <a:ext cx="3059832" cy="738664"/>
          </a:xfrm>
          <a:prstGeom prst="rect">
            <a:avLst/>
          </a:prstGeom>
          <a:noFill/>
        </p:spPr>
        <p:txBody>
          <a:bodyPr wrap="square" rtlCol="0">
            <a:spAutoFit/>
          </a:bodyPr>
          <a:lstStyle/>
          <a:p>
            <a:r>
              <a:rPr lang="en-US" altLang="zh-TW" sz="1400" dirty="0">
                <a:solidFill>
                  <a:srgbClr val="FF0000"/>
                </a:solidFill>
              </a:rPr>
              <a:t>Choose program/ Concentration (Major) to check on the curriculum and course requirement</a:t>
            </a:r>
          </a:p>
        </p:txBody>
      </p:sp>
      <p:sp>
        <p:nvSpPr>
          <p:cNvPr id="19" name="Rectangle 18"/>
          <p:cNvSpPr/>
          <p:nvPr/>
        </p:nvSpPr>
        <p:spPr>
          <a:xfrm>
            <a:off x="1475038" y="4828964"/>
            <a:ext cx="1944834" cy="100811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TextBox 20"/>
          <p:cNvSpPr txBox="1"/>
          <p:nvPr/>
        </p:nvSpPr>
        <p:spPr>
          <a:xfrm>
            <a:off x="106887" y="5016242"/>
            <a:ext cx="1296143" cy="954107"/>
          </a:xfrm>
          <a:prstGeom prst="rect">
            <a:avLst/>
          </a:prstGeom>
          <a:noFill/>
        </p:spPr>
        <p:txBody>
          <a:bodyPr wrap="square" rtlCol="0">
            <a:spAutoFit/>
          </a:bodyPr>
          <a:lstStyle/>
          <a:p>
            <a:r>
              <a:rPr lang="en-US" altLang="zh-TW" sz="1400" dirty="0">
                <a:solidFill>
                  <a:srgbClr val="FF0000"/>
                </a:solidFill>
              </a:rPr>
              <a:t>Enter course code directly in here and press ‘Add’</a:t>
            </a:r>
          </a:p>
        </p:txBody>
      </p:sp>
      <p:sp>
        <p:nvSpPr>
          <p:cNvPr id="23" name="Rectangle 22"/>
          <p:cNvSpPr/>
          <p:nvPr/>
        </p:nvSpPr>
        <p:spPr>
          <a:xfrm>
            <a:off x="5224429" y="4737792"/>
            <a:ext cx="1368152" cy="10801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TextBox 23"/>
          <p:cNvSpPr txBox="1"/>
          <p:nvPr/>
        </p:nvSpPr>
        <p:spPr>
          <a:xfrm>
            <a:off x="6664589" y="4809800"/>
            <a:ext cx="1512169" cy="523220"/>
          </a:xfrm>
          <a:prstGeom prst="rect">
            <a:avLst/>
          </a:prstGeom>
          <a:noFill/>
        </p:spPr>
        <p:txBody>
          <a:bodyPr wrap="square" rtlCol="0">
            <a:spAutoFit/>
          </a:bodyPr>
          <a:lstStyle/>
          <a:p>
            <a:r>
              <a:rPr lang="en-US" altLang="zh-TW" sz="1400" dirty="0">
                <a:solidFill>
                  <a:srgbClr val="FF0000"/>
                </a:solidFill>
              </a:rPr>
              <a:t>Chosen Courses will shown in here</a:t>
            </a:r>
          </a:p>
        </p:txBody>
      </p:sp>
      <p:sp>
        <p:nvSpPr>
          <p:cNvPr id="28" name="Rectangle 27"/>
          <p:cNvSpPr/>
          <p:nvPr/>
        </p:nvSpPr>
        <p:spPr>
          <a:xfrm>
            <a:off x="2627783" y="1412776"/>
            <a:ext cx="1296143"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TextBox 28"/>
          <p:cNvSpPr txBox="1"/>
          <p:nvPr/>
        </p:nvSpPr>
        <p:spPr>
          <a:xfrm>
            <a:off x="4564444" y="815315"/>
            <a:ext cx="1737126" cy="318899"/>
          </a:xfrm>
          <a:prstGeom prst="rect">
            <a:avLst/>
          </a:prstGeom>
          <a:noFill/>
        </p:spPr>
        <p:txBody>
          <a:bodyPr wrap="square" rtlCol="0">
            <a:spAutoFit/>
          </a:bodyPr>
          <a:lstStyle/>
          <a:p>
            <a:r>
              <a:rPr lang="en-US" altLang="zh-TW" sz="1400" dirty="0">
                <a:solidFill>
                  <a:srgbClr val="FF0000"/>
                </a:solidFill>
              </a:rPr>
              <a:t>Click here to Process</a:t>
            </a:r>
          </a:p>
        </p:txBody>
      </p:sp>
      <p:cxnSp>
        <p:nvCxnSpPr>
          <p:cNvPr id="20" name="Straight Arrow Connector 19">
            <a:extLst>
              <a:ext uri="{FF2B5EF4-FFF2-40B4-BE49-F238E27FC236}">
                <a16:creationId xmlns:a16="http://schemas.microsoft.com/office/drawing/2014/main" id="{825CF5D7-BC1A-4162-8CF2-2868667A8001}"/>
              </a:ext>
            </a:extLst>
          </p:cNvPr>
          <p:cNvCxnSpPr>
            <a:cxnSpLocks/>
          </p:cNvCxnSpPr>
          <p:nvPr/>
        </p:nvCxnSpPr>
        <p:spPr>
          <a:xfrm flipH="1">
            <a:off x="3830779" y="1049090"/>
            <a:ext cx="880881" cy="44536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DE8130-F7D0-4E3A-B4B2-3059F5AC9811}"/>
              </a:ext>
            </a:extLst>
          </p:cNvPr>
          <p:cNvCxnSpPr>
            <a:cxnSpLocks/>
          </p:cNvCxnSpPr>
          <p:nvPr/>
        </p:nvCxnSpPr>
        <p:spPr>
          <a:xfrm flipV="1">
            <a:off x="1087078" y="5277852"/>
            <a:ext cx="748618" cy="3745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0113D3B-0505-4D7A-9A6C-5E2F101BAD1E}"/>
              </a:ext>
            </a:extLst>
          </p:cNvPr>
          <p:cNvCxnSpPr>
            <a:cxnSpLocks/>
          </p:cNvCxnSpPr>
          <p:nvPr/>
        </p:nvCxnSpPr>
        <p:spPr>
          <a:xfrm flipH="1">
            <a:off x="5476634" y="2467744"/>
            <a:ext cx="863742" cy="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5028CB-626D-4005-9C72-16AB92FC7241}"/>
              </a:ext>
            </a:extLst>
          </p:cNvPr>
          <p:cNvCxnSpPr>
            <a:cxnSpLocks/>
          </p:cNvCxnSpPr>
          <p:nvPr/>
        </p:nvCxnSpPr>
        <p:spPr>
          <a:xfrm flipH="1">
            <a:off x="4992567" y="2650512"/>
            <a:ext cx="1235617" cy="84376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DECE581-4AD5-4A6D-86E5-B766AF346736}"/>
              </a:ext>
            </a:extLst>
          </p:cNvPr>
          <p:cNvSpPr/>
          <p:nvPr/>
        </p:nvSpPr>
        <p:spPr>
          <a:xfrm>
            <a:off x="166634" y="1572459"/>
            <a:ext cx="1296143"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A7ACF04B-B241-4FF4-97A3-33345C4DEB76}"/>
              </a:ext>
            </a:extLst>
          </p:cNvPr>
          <p:cNvSpPr txBox="1">
            <a:spLocks/>
          </p:cNvSpPr>
          <p:nvPr/>
        </p:nvSpPr>
        <p:spPr>
          <a:xfrm>
            <a:off x="323528" y="290131"/>
            <a:ext cx="8229600" cy="112264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What-If Audits will not store in the database. After process run, the results can only be printed out by using the </a:t>
            </a:r>
            <a:r>
              <a:rPr lang="en-US" sz="1800" b="1" u="sng" dirty="0">
                <a:latin typeface="Arial" panose="020B0604020202020204" pitchFamily="34" charset="0"/>
                <a:cs typeface="Arial" panose="020B0604020202020204" pitchFamily="34" charset="0"/>
              </a:rPr>
              <a:t>Save as PDF </a:t>
            </a:r>
            <a:r>
              <a:rPr lang="en-US" sz="1800" dirty="0">
                <a:latin typeface="Arial" panose="020B0604020202020204" pitchFamily="34" charset="0"/>
                <a:cs typeface="Arial" panose="020B0604020202020204" pitchFamily="34" charset="0"/>
              </a:rPr>
              <a:t>button. Navigating away from ‘What-If’ page, the audit cannot be recalled again. </a:t>
            </a:r>
          </a:p>
          <a:p>
            <a:r>
              <a:rPr lang="en-US" sz="1800" dirty="0">
                <a:latin typeface="Arial" panose="020B0604020202020204" pitchFamily="34" charset="0"/>
                <a:cs typeface="Arial" panose="020B0604020202020204" pitchFamily="34" charset="0"/>
              </a:rPr>
              <a:t>	</a:t>
            </a:r>
          </a:p>
          <a:p>
            <a:pPr marL="717550">
              <a:defRPr/>
            </a:pPr>
            <a:endParaRPr lang="zh-TW" altLang="en-US" sz="1800" b="1" dirty="0">
              <a:solidFill>
                <a:schemeClr val="tx2"/>
              </a:solidFill>
              <a:latin typeface="Arial" panose="020B0604020202020204" pitchFamily="34" charset="0"/>
              <a:ea typeface="+mj-ea"/>
              <a:cs typeface="Arial" panose="020B0604020202020204" pitchFamily="34" charset="0"/>
            </a:endParaRPr>
          </a:p>
        </p:txBody>
      </p:sp>
      <p:pic>
        <p:nvPicPr>
          <p:cNvPr id="2" name="Picture 1">
            <a:extLst>
              <a:ext uri="{FF2B5EF4-FFF2-40B4-BE49-F238E27FC236}">
                <a16:creationId xmlns:a16="http://schemas.microsoft.com/office/drawing/2014/main" id="{C3A27677-7A4A-470B-AE34-2F320935FCB9}"/>
              </a:ext>
            </a:extLst>
          </p:cNvPr>
          <p:cNvPicPr>
            <a:picLocks noChangeAspect="1"/>
          </p:cNvPicPr>
          <p:nvPr/>
        </p:nvPicPr>
        <p:blipFill>
          <a:blip r:embed="rId2"/>
          <a:stretch>
            <a:fillRect/>
          </a:stretch>
        </p:blipFill>
        <p:spPr>
          <a:xfrm>
            <a:off x="113733" y="1412776"/>
            <a:ext cx="9005156" cy="4670296"/>
          </a:xfrm>
          <a:prstGeom prst="rect">
            <a:avLst/>
          </a:prstGeom>
        </p:spPr>
      </p:pic>
      <p:sp>
        <p:nvSpPr>
          <p:cNvPr id="7" name="TextBox 6">
            <a:extLst>
              <a:ext uri="{FF2B5EF4-FFF2-40B4-BE49-F238E27FC236}">
                <a16:creationId xmlns:a16="http://schemas.microsoft.com/office/drawing/2014/main" id="{931EEBA5-9E09-4F69-B51A-2723333F234D}"/>
              </a:ext>
            </a:extLst>
          </p:cNvPr>
          <p:cNvSpPr txBox="1">
            <a:spLocks noChangeArrowheads="1"/>
          </p:cNvSpPr>
          <p:nvPr/>
        </p:nvSpPr>
        <p:spPr bwMode="auto">
          <a:xfrm>
            <a:off x="3749059" y="1799057"/>
            <a:ext cx="2557425" cy="830997"/>
          </a:xfrm>
          <a:prstGeom prst="rect">
            <a:avLst/>
          </a:prstGeom>
          <a:solidFill>
            <a:schemeClr val="bg1"/>
          </a:solidFill>
          <a:ln w="9525">
            <a:noFill/>
            <a:miter lim="800000"/>
            <a:headEnd/>
            <a:tailEnd/>
          </a:ln>
        </p:spPr>
        <p:txBody>
          <a:bodyPr wrap="square">
            <a:spAutoFit/>
          </a:bodyPr>
          <a:lstStyle/>
          <a:p>
            <a:r>
              <a:rPr lang="en-US" altLang="zh-TW" sz="1600" dirty="0">
                <a:solidFill>
                  <a:srgbClr val="FF0000"/>
                </a:solidFill>
              </a:rPr>
              <a:t>Click “Save as PDF” before leaving the page, otherwise the plan will be lost</a:t>
            </a:r>
            <a:endParaRPr lang="zh-TW" altLang="en-US" sz="1600" dirty="0">
              <a:solidFill>
                <a:srgbClr val="FF0000"/>
              </a:solidFill>
            </a:endParaRPr>
          </a:p>
        </p:txBody>
      </p:sp>
      <p:sp>
        <p:nvSpPr>
          <p:cNvPr id="8" name="Rectangle 7">
            <a:extLst>
              <a:ext uri="{FF2B5EF4-FFF2-40B4-BE49-F238E27FC236}">
                <a16:creationId xmlns:a16="http://schemas.microsoft.com/office/drawing/2014/main" id="{5ECEA361-9E16-46F2-AD8F-B88847E44DE3}"/>
              </a:ext>
            </a:extLst>
          </p:cNvPr>
          <p:cNvSpPr/>
          <p:nvPr/>
        </p:nvSpPr>
        <p:spPr>
          <a:xfrm>
            <a:off x="1835696" y="2185062"/>
            <a:ext cx="936104" cy="3385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9" name="Straight Arrow Connector 8">
            <a:extLst>
              <a:ext uri="{FF2B5EF4-FFF2-40B4-BE49-F238E27FC236}">
                <a16:creationId xmlns:a16="http://schemas.microsoft.com/office/drawing/2014/main" id="{93A94352-649F-4913-8A05-F05CAC3D9B6F}"/>
              </a:ext>
            </a:extLst>
          </p:cNvPr>
          <p:cNvCxnSpPr>
            <a:cxnSpLocks/>
            <a:endCxn id="8" idx="3"/>
          </p:cNvCxnSpPr>
          <p:nvPr/>
        </p:nvCxnSpPr>
        <p:spPr>
          <a:xfrm flipH="1">
            <a:off x="2771800" y="1988840"/>
            <a:ext cx="1080120" cy="365499"/>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5E19D78-4B4E-4DAC-B802-149A65F08820}"/>
              </a:ext>
            </a:extLst>
          </p:cNvPr>
          <p:cNvSpPr txBox="1"/>
          <p:nvPr/>
        </p:nvSpPr>
        <p:spPr>
          <a:xfrm>
            <a:off x="5971096" y="6207743"/>
            <a:ext cx="2592288" cy="523220"/>
          </a:xfrm>
          <a:prstGeom prst="rect">
            <a:avLst/>
          </a:prstGeom>
          <a:noFill/>
        </p:spPr>
        <p:txBody>
          <a:bodyPr wrap="square" rtlCol="0">
            <a:spAutoFit/>
          </a:bodyPr>
          <a:lstStyle/>
          <a:p>
            <a:r>
              <a:rPr lang="en-US" altLang="zh-TW" sz="1400" dirty="0">
                <a:solidFill>
                  <a:srgbClr val="FF0000"/>
                </a:solidFill>
              </a:rPr>
              <a:t>Planned courses will be shown in </a:t>
            </a:r>
            <a:r>
              <a:rPr lang="en-US" altLang="zh-TW" sz="1400" b="1" dirty="0">
                <a:solidFill>
                  <a:srgbClr val="0070C0"/>
                </a:solidFill>
              </a:rPr>
              <a:t>BLUE </a:t>
            </a:r>
            <a:r>
              <a:rPr lang="en-US" altLang="zh-TW" sz="1400" dirty="0">
                <a:solidFill>
                  <a:srgbClr val="FF0000"/>
                </a:solidFill>
              </a:rPr>
              <a:t>under the chosen semester</a:t>
            </a:r>
          </a:p>
        </p:txBody>
      </p:sp>
      <p:sp>
        <p:nvSpPr>
          <p:cNvPr id="11" name="Rectangle 10">
            <a:extLst>
              <a:ext uri="{FF2B5EF4-FFF2-40B4-BE49-F238E27FC236}">
                <a16:creationId xmlns:a16="http://schemas.microsoft.com/office/drawing/2014/main" id="{FA751CA7-EB61-4E06-975D-8E30E8D09590}"/>
              </a:ext>
            </a:extLst>
          </p:cNvPr>
          <p:cNvSpPr/>
          <p:nvPr/>
        </p:nvSpPr>
        <p:spPr>
          <a:xfrm>
            <a:off x="1198009" y="4581128"/>
            <a:ext cx="7920880" cy="5760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2" name="Straight Arrow Connector 11">
            <a:extLst>
              <a:ext uri="{FF2B5EF4-FFF2-40B4-BE49-F238E27FC236}">
                <a16:creationId xmlns:a16="http://schemas.microsoft.com/office/drawing/2014/main" id="{B3C5FCA3-0C1A-4BDF-8822-1FB44D982BD0}"/>
              </a:ext>
            </a:extLst>
          </p:cNvPr>
          <p:cNvCxnSpPr>
            <a:cxnSpLocks/>
            <a:stCxn id="10" idx="1"/>
          </p:cNvCxnSpPr>
          <p:nvPr/>
        </p:nvCxnSpPr>
        <p:spPr>
          <a:xfrm flipH="1" flipV="1">
            <a:off x="5436096" y="5013176"/>
            <a:ext cx="535000" cy="145617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3881871"/>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1B2708F-AFD5-47E8-8D8A-1305303429A1}"/>
              </a:ext>
            </a:extLst>
          </p:cNvPr>
          <p:cNvPicPr>
            <a:picLocks noChangeAspect="1"/>
          </p:cNvPicPr>
          <p:nvPr/>
        </p:nvPicPr>
        <p:blipFill>
          <a:blip r:embed="rId2"/>
          <a:stretch>
            <a:fillRect/>
          </a:stretch>
        </p:blipFill>
        <p:spPr>
          <a:xfrm>
            <a:off x="97276" y="2180550"/>
            <a:ext cx="8949448" cy="4154185"/>
          </a:xfrm>
          <a:prstGeom prst="rect">
            <a:avLst/>
          </a:prstGeom>
        </p:spPr>
      </p:pic>
      <p:sp>
        <p:nvSpPr>
          <p:cNvPr id="8" name="Rectangle 7"/>
          <p:cNvSpPr/>
          <p:nvPr/>
        </p:nvSpPr>
        <p:spPr>
          <a:xfrm>
            <a:off x="97276" y="3417317"/>
            <a:ext cx="927795"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Content Placeholder 1">
            <a:extLst>
              <a:ext uri="{FF2B5EF4-FFF2-40B4-BE49-F238E27FC236}">
                <a16:creationId xmlns:a16="http://schemas.microsoft.com/office/drawing/2014/main" id="{E919D7D5-1002-4C97-84E4-8D9146133667}"/>
              </a:ext>
            </a:extLst>
          </p:cNvPr>
          <p:cNvSpPr txBox="1">
            <a:spLocks/>
          </p:cNvSpPr>
          <p:nvPr/>
        </p:nvSpPr>
        <p:spPr>
          <a:xfrm>
            <a:off x="-108520" y="1430696"/>
            <a:ext cx="8229600" cy="720080"/>
          </a:xfrm>
          <a:prstGeom prst="rect">
            <a:avLst/>
          </a:prstGeom>
        </p:spPr>
        <p:txBody>
          <a:bodyPr vert="horz" lIns="91440" tIns="45720" rIns="91440" bIns="45720" rtlCol="0">
            <a:normAutofit fontScale="92500"/>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717550">
              <a:defRPr/>
            </a:pPr>
            <a:r>
              <a:rPr lang="en-US" dirty="0">
                <a:latin typeface="Arial" panose="020B0604020202020204" pitchFamily="34" charset="0"/>
                <a:cs typeface="Arial" panose="020B0604020202020204" pitchFamily="34" charset="0"/>
              </a:rPr>
              <a:t>The Look Ahead allows the audit to include unregistered courses which the student plans to take in the future. </a:t>
            </a:r>
          </a:p>
        </p:txBody>
      </p:sp>
      <p:sp>
        <p:nvSpPr>
          <p:cNvPr id="12" name="Title 2">
            <a:extLst>
              <a:ext uri="{FF2B5EF4-FFF2-40B4-BE49-F238E27FC236}">
                <a16:creationId xmlns:a16="http://schemas.microsoft.com/office/drawing/2014/main" id="{8B498AA0-94DA-48E1-9B36-37D45804C315}"/>
              </a:ext>
            </a:extLst>
          </p:cNvPr>
          <p:cNvSpPr txBox="1">
            <a:spLocks/>
          </p:cNvSpPr>
          <p:nvPr/>
        </p:nvSpPr>
        <p:spPr>
          <a:xfrm>
            <a:off x="433665" y="207327"/>
            <a:ext cx="8229600" cy="1214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365760" indent="-256032">
              <a:defRPr/>
            </a:pPr>
            <a:r>
              <a:rPr lang="en-US" altLang="zh-TW" sz="3600" dirty="0">
                <a:latin typeface="Arial Rounded MT Bold" panose="020F0704030504030204" pitchFamily="34" charset="0"/>
              </a:rPr>
              <a:t>Features of </a:t>
            </a:r>
            <a:r>
              <a:rPr lang="en-US" altLang="zh-TW" sz="3600" dirty="0" err="1">
                <a:latin typeface="Arial Rounded MT Bold" panose="020F0704030504030204" pitchFamily="34" charset="0"/>
              </a:rPr>
              <a:t>DegreeWorks</a:t>
            </a:r>
            <a:r>
              <a:rPr lang="en-US" altLang="zh-TW" sz="3600" dirty="0">
                <a:latin typeface="Arial Rounded MT Bold" panose="020F0704030504030204" pitchFamily="34" charset="0"/>
              </a:rPr>
              <a:t> </a:t>
            </a:r>
            <a:br>
              <a:rPr lang="en-US" altLang="zh-TW" sz="3600" dirty="0"/>
            </a:br>
            <a:r>
              <a:rPr lang="en-US" altLang="zh-TW" sz="3600" dirty="0">
                <a:solidFill>
                  <a:schemeClr val="tx1"/>
                </a:solidFill>
                <a:latin typeface="Arial Rounded MT Bold" panose="020F0704030504030204" pitchFamily="34" charset="0"/>
              </a:rPr>
              <a:t>Look Ahead</a:t>
            </a:r>
            <a:endParaRPr lang="zh-TW" altLang="en-US" sz="3600" dirty="0"/>
          </a:p>
        </p:txBody>
      </p:sp>
      <p:sp>
        <p:nvSpPr>
          <p:cNvPr id="13" name="TextBox 12">
            <a:extLst>
              <a:ext uri="{FF2B5EF4-FFF2-40B4-BE49-F238E27FC236}">
                <a16:creationId xmlns:a16="http://schemas.microsoft.com/office/drawing/2014/main" id="{2B5A0296-F2FA-4BA2-ADBC-FF96BF36CBF0}"/>
              </a:ext>
            </a:extLst>
          </p:cNvPr>
          <p:cNvSpPr txBox="1"/>
          <p:nvPr/>
        </p:nvSpPr>
        <p:spPr>
          <a:xfrm>
            <a:off x="1475656" y="5427304"/>
            <a:ext cx="1656184" cy="738664"/>
          </a:xfrm>
          <a:prstGeom prst="rect">
            <a:avLst/>
          </a:prstGeom>
          <a:noFill/>
        </p:spPr>
        <p:txBody>
          <a:bodyPr wrap="square" rtlCol="0">
            <a:spAutoFit/>
          </a:bodyPr>
          <a:lstStyle/>
          <a:p>
            <a:r>
              <a:rPr lang="en-US" altLang="zh-TW" sz="1400" dirty="0">
                <a:solidFill>
                  <a:srgbClr val="FF0000"/>
                </a:solidFill>
              </a:rPr>
              <a:t>Enter course code directly in here and press ‘Add’</a:t>
            </a:r>
          </a:p>
        </p:txBody>
      </p:sp>
      <p:cxnSp>
        <p:nvCxnSpPr>
          <p:cNvPr id="14" name="Straight Arrow Connector 13">
            <a:extLst>
              <a:ext uri="{FF2B5EF4-FFF2-40B4-BE49-F238E27FC236}">
                <a16:creationId xmlns:a16="http://schemas.microsoft.com/office/drawing/2014/main" id="{FA7E4082-4DE9-46CF-9929-8CCD1D139280}"/>
              </a:ext>
            </a:extLst>
          </p:cNvPr>
          <p:cNvCxnSpPr>
            <a:cxnSpLocks/>
          </p:cNvCxnSpPr>
          <p:nvPr/>
        </p:nvCxnSpPr>
        <p:spPr>
          <a:xfrm flipV="1">
            <a:off x="2455847" y="5085184"/>
            <a:ext cx="135933" cy="64118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77A1D46-D782-4D6C-A735-CF12EB6B96A3}"/>
              </a:ext>
            </a:extLst>
          </p:cNvPr>
          <p:cNvSpPr/>
          <p:nvPr/>
        </p:nvSpPr>
        <p:spPr>
          <a:xfrm>
            <a:off x="1288155" y="4031157"/>
            <a:ext cx="2059709" cy="125527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Rectangle 17">
            <a:extLst>
              <a:ext uri="{FF2B5EF4-FFF2-40B4-BE49-F238E27FC236}">
                <a16:creationId xmlns:a16="http://schemas.microsoft.com/office/drawing/2014/main" id="{3FE53361-9446-4F6B-9D52-75EA60CDB817}"/>
              </a:ext>
            </a:extLst>
          </p:cNvPr>
          <p:cNvSpPr/>
          <p:nvPr/>
        </p:nvSpPr>
        <p:spPr>
          <a:xfrm>
            <a:off x="2591780" y="3063320"/>
            <a:ext cx="1080120"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TextBox 18">
            <a:extLst>
              <a:ext uri="{FF2B5EF4-FFF2-40B4-BE49-F238E27FC236}">
                <a16:creationId xmlns:a16="http://schemas.microsoft.com/office/drawing/2014/main" id="{8BDBFD5F-EF81-4663-9ECF-D06DBE173C78}"/>
              </a:ext>
            </a:extLst>
          </p:cNvPr>
          <p:cNvSpPr txBox="1"/>
          <p:nvPr/>
        </p:nvSpPr>
        <p:spPr>
          <a:xfrm>
            <a:off x="4249120" y="2720340"/>
            <a:ext cx="1737126" cy="318899"/>
          </a:xfrm>
          <a:prstGeom prst="rect">
            <a:avLst/>
          </a:prstGeom>
          <a:noFill/>
        </p:spPr>
        <p:txBody>
          <a:bodyPr wrap="square" rtlCol="0">
            <a:spAutoFit/>
          </a:bodyPr>
          <a:lstStyle/>
          <a:p>
            <a:r>
              <a:rPr lang="en-US" altLang="zh-TW" sz="1400" dirty="0">
                <a:solidFill>
                  <a:srgbClr val="FF0000"/>
                </a:solidFill>
              </a:rPr>
              <a:t>Click here to Process</a:t>
            </a:r>
          </a:p>
        </p:txBody>
      </p:sp>
      <p:cxnSp>
        <p:nvCxnSpPr>
          <p:cNvPr id="20" name="Straight Arrow Connector 19">
            <a:extLst>
              <a:ext uri="{FF2B5EF4-FFF2-40B4-BE49-F238E27FC236}">
                <a16:creationId xmlns:a16="http://schemas.microsoft.com/office/drawing/2014/main" id="{0A7110B5-F5D5-4E42-86B2-8924317A4664}"/>
              </a:ext>
            </a:extLst>
          </p:cNvPr>
          <p:cNvCxnSpPr>
            <a:cxnSpLocks/>
          </p:cNvCxnSpPr>
          <p:nvPr/>
        </p:nvCxnSpPr>
        <p:spPr>
          <a:xfrm flipH="1">
            <a:off x="3574908" y="2954115"/>
            <a:ext cx="821429" cy="24127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4CFC8A-6BBE-4836-ACC8-BC6AC6B3A03C}"/>
              </a:ext>
            </a:extLst>
          </p:cNvPr>
          <p:cNvSpPr/>
          <p:nvPr/>
        </p:nvSpPr>
        <p:spPr>
          <a:xfrm>
            <a:off x="3374967" y="4043623"/>
            <a:ext cx="1557073" cy="176164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3" name="Straight Arrow Connector 22">
            <a:extLst>
              <a:ext uri="{FF2B5EF4-FFF2-40B4-BE49-F238E27FC236}">
                <a16:creationId xmlns:a16="http://schemas.microsoft.com/office/drawing/2014/main" id="{6FA55301-5812-42C6-AAAE-86F4BFEF5572}"/>
              </a:ext>
            </a:extLst>
          </p:cNvPr>
          <p:cNvCxnSpPr>
            <a:cxnSpLocks/>
          </p:cNvCxnSpPr>
          <p:nvPr/>
        </p:nvCxnSpPr>
        <p:spPr>
          <a:xfrm flipH="1" flipV="1">
            <a:off x="4180661" y="4581128"/>
            <a:ext cx="1327443" cy="1337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6F77B35-AF55-49FB-B996-7096421FEFE0}"/>
              </a:ext>
            </a:extLst>
          </p:cNvPr>
          <p:cNvSpPr txBox="1"/>
          <p:nvPr/>
        </p:nvSpPr>
        <p:spPr>
          <a:xfrm>
            <a:off x="5485706" y="4437112"/>
            <a:ext cx="1656184" cy="523220"/>
          </a:xfrm>
          <a:prstGeom prst="rect">
            <a:avLst/>
          </a:prstGeom>
          <a:noFill/>
        </p:spPr>
        <p:txBody>
          <a:bodyPr wrap="square" rtlCol="0">
            <a:spAutoFit/>
          </a:bodyPr>
          <a:lstStyle/>
          <a:p>
            <a:r>
              <a:rPr lang="en-US" altLang="zh-TW" sz="1400" dirty="0">
                <a:solidFill>
                  <a:srgbClr val="FF0000"/>
                </a:solidFill>
              </a:rPr>
              <a:t>Chosen courses will be shown here</a:t>
            </a:r>
          </a:p>
        </p:txBody>
      </p:sp>
      <p:cxnSp>
        <p:nvCxnSpPr>
          <p:cNvPr id="27" name="Straight Arrow Connector 26">
            <a:extLst>
              <a:ext uri="{FF2B5EF4-FFF2-40B4-BE49-F238E27FC236}">
                <a16:creationId xmlns:a16="http://schemas.microsoft.com/office/drawing/2014/main" id="{D44A143B-7530-4184-B5E6-2C9B49DBC416}"/>
              </a:ext>
            </a:extLst>
          </p:cNvPr>
          <p:cNvCxnSpPr>
            <a:cxnSpLocks/>
          </p:cNvCxnSpPr>
          <p:nvPr/>
        </p:nvCxnSpPr>
        <p:spPr>
          <a:xfrm flipH="1" flipV="1">
            <a:off x="4510220" y="5719109"/>
            <a:ext cx="1408059" cy="193047"/>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35676F-07D2-46C5-94CF-1A129E329989}"/>
              </a:ext>
            </a:extLst>
          </p:cNvPr>
          <p:cNvSpPr txBox="1"/>
          <p:nvPr/>
        </p:nvSpPr>
        <p:spPr>
          <a:xfrm>
            <a:off x="5245380" y="5912156"/>
            <a:ext cx="1737126" cy="523220"/>
          </a:xfrm>
          <a:prstGeom prst="rect">
            <a:avLst/>
          </a:prstGeom>
          <a:noFill/>
        </p:spPr>
        <p:txBody>
          <a:bodyPr wrap="square" rtlCol="0">
            <a:spAutoFit/>
          </a:bodyPr>
          <a:lstStyle/>
          <a:p>
            <a:r>
              <a:rPr lang="en-US" altLang="zh-TW" sz="1400" dirty="0">
                <a:solidFill>
                  <a:srgbClr val="FF0000"/>
                </a:solidFill>
              </a:rPr>
              <a:t>You can remove chosen course here</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0"/>
            <a:ext cx="8229600" cy="1143000"/>
          </a:xfrm>
        </p:spPr>
        <p:txBody>
          <a:bodyPr/>
          <a:lstStyle/>
          <a:p>
            <a:pPr eaLnBrk="1" fontAlgn="auto" hangingPunct="1">
              <a:spcAft>
                <a:spcPts val="0"/>
              </a:spcAft>
              <a:defRPr/>
            </a:pPr>
            <a:r>
              <a:rPr lang="en-US" altLang="zh-TW" dirty="0">
                <a:latin typeface="Arial Rounded MT Bold" panose="020F0704030504030204" pitchFamily="34" charset="0"/>
              </a:rPr>
              <a:t>Contents</a:t>
            </a:r>
            <a:endParaRPr lang="zh-TW" altLang="en-US" dirty="0">
              <a:latin typeface="Arial Rounded MT Bold" panose="020F0704030504030204" pitchFamily="34" charset="0"/>
            </a:endParaRPr>
          </a:p>
        </p:txBody>
      </p:sp>
      <p:sp>
        <p:nvSpPr>
          <p:cNvPr id="2" name="Content Placeholder 1"/>
          <p:cNvSpPr>
            <a:spLocks noGrp="1"/>
          </p:cNvSpPr>
          <p:nvPr>
            <p:ph idx="1"/>
          </p:nvPr>
        </p:nvSpPr>
        <p:spPr>
          <a:xfrm>
            <a:off x="539552" y="1340768"/>
            <a:ext cx="8229600" cy="4525962"/>
          </a:xfrm>
        </p:spPr>
        <p:txBody>
          <a:bodyPr>
            <a:noAutofit/>
          </a:bodyPr>
          <a:lstStyle/>
          <a:p>
            <a:pPr marL="566928"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Access to </a:t>
            </a:r>
            <a:r>
              <a:rPr lang="en-US" altLang="zh-TW" dirty="0" err="1">
                <a:latin typeface="Arial" panose="020B0604020202020204" pitchFamily="34" charset="0"/>
                <a:cs typeface="Arial" panose="020B0604020202020204" pitchFamily="34" charset="0"/>
              </a:rPr>
              <a:t>DegreeWorks</a:t>
            </a:r>
            <a:r>
              <a:rPr lang="en-US" altLang="zh-TW" dirty="0">
                <a:latin typeface="Arial" panose="020B0604020202020204" pitchFamily="34" charset="0"/>
                <a:cs typeface="Arial" panose="020B0604020202020204" pitchFamily="34" charset="0"/>
              </a:rPr>
              <a:t> </a:t>
            </a:r>
          </a:p>
          <a:p>
            <a:pPr marL="566928"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Features of DegreeWorks</a:t>
            </a:r>
          </a:p>
          <a:p>
            <a:pPr marL="1165860"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 Degree Audit Report</a:t>
            </a:r>
          </a:p>
          <a:p>
            <a:pPr marL="1284288" lvl="1"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Student View</a:t>
            </a:r>
          </a:p>
          <a:p>
            <a:pPr marL="1284288" lvl="1"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Registration Checklist 	</a:t>
            </a:r>
          </a:p>
          <a:p>
            <a:pPr marL="1284288" lvl="1"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Class History</a:t>
            </a:r>
          </a:p>
          <a:p>
            <a:pPr marL="566928"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Request for reviewing and updating audit report</a:t>
            </a:r>
          </a:p>
          <a:p>
            <a:pPr marL="566928"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Features of DegreeWorks</a:t>
            </a:r>
          </a:p>
          <a:p>
            <a:pPr marL="1165860"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 What If</a:t>
            </a:r>
          </a:p>
          <a:p>
            <a:pPr marL="1165860"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 Look Ahead</a:t>
            </a:r>
          </a:p>
          <a:p>
            <a:pPr marL="1165860" indent="-457200" eaLnBrk="1" fontAlgn="auto" hangingPunct="1">
              <a:spcAft>
                <a:spcPts val="0"/>
              </a:spcAft>
              <a:buFont typeface="Wingdings" panose="05000000000000000000" pitchFamily="2" charset="2"/>
              <a:buChar char="§"/>
              <a:defRPr/>
            </a:pPr>
            <a:r>
              <a:rPr lang="en-US" altLang="zh-TW" dirty="0">
                <a:latin typeface="Arial" panose="020B0604020202020204" pitchFamily="34" charset="0"/>
                <a:cs typeface="Arial" panose="020B0604020202020204" pitchFamily="34" charset="0"/>
              </a:rPr>
              <a:t> Student Educational Planner (SEP)</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500"/>
                                        <p:tgtEl>
                                          <p:spTgt spid="2">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500"/>
                                        <p:tgtEl>
                                          <p:spTgt spid="2">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500"/>
                                        <p:tgtEl>
                                          <p:spTgt spid="2">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500"/>
                                        <p:tgtEl>
                                          <p:spTgt spid="2">
                                            <p:txEl>
                                              <p:pRg st="8" end="8"/>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500"/>
                                        <p:tgtEl>
                                          <p:spTgt spid="2">
                                            <p:txEl>
                                              <p:pRg st="9" end="9"/>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linds(horizont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658C4E-A0AB-4D33-8C39-C2FB815BC4B3}"/>
              </a:ext>
            </a:extLst>
          </p:cNvPr>
          <p:cNvPicPr>
            <a:picLocks noChangeAspect="1"/>
          </p:cNvPicPr>
          <p:nvPr/>
        </p:nvPicPr>
        <p:blipFill>
          <a:blip r:embed="rId2"/>
          <a:stretch>
            <a:fillRect/>
          </a:stretch>
        </p:blipFill>
        <p:spPr>
          <a:xfrm>
            <a:off x="827584" y="172318"/>
            <a:ext cx="7632848" cy="6513363"/>
          </a:xfrm>
          <a:prstGeom prst="rect">
            <a:avLst/>
          </a:prstGeom>
        </p:spPr>
      </p:pic>
      <p:sp>
        <p:nvSpPr>
          <p:cNvPr id="6" name="Rectangle 5"/>
          <p:cNvSpPr/>
          <p:nvPr/>
        </p:nvSpPr>
        <p:spPr>
          <a:xfrm>
            <a:off x="1202780" y="4905164"/>
            <a:ext cx="7272808" cy="52322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TextBox 4">
            <a:extLst>
              <a:ext uri="{FF2B5EF4-FFF2-40B4-BE49-F238E27FC236}">
                <a16:creationId xmlns:a16="http://schemas.microsoft.com/office/drawing/2014/main" id="{84ED9FFC-67F7-4F93-A396-5618D60C9B99}"/>
              </a:ext>
            </a:extLst>
          </p:cNvPr>
          <p:cNvSpPr txBox="1"/>
          <p:nvPr/>
        </p:nvSpPr>
        <p:spPr>
          <a:xfrm>
            <a:off x="4932040" y="404664"/>
            <a:ext cx="2592288" cy="523220"/>
          </a:xfrm>
          <a:prstGeom prst="rect">
            <a:avLst/>
          </a:prstGeom>
          <a:solidFill>
            <a:schemeClr val="bg1"/>
          </a:solidFill>
        </p:spPr>
        <p:txBody>
          <a:bodyPr wrap="square" rtlCol="0">
            <a:spAutoFit/>
          </a:bodyPr>
          <a:lstStyle/>
          <a:p>
            <a:r>
              <a:rPr lang="en-US" altLang="zh-TW" sz="1400" dirty="0">
                <a:solidFill>
                  <a:srgbClr val="FF0000"/>
                </a:solidFill>
              </a:rPr>
              <a:t>Planned courses will be shown in </a:t>
            </a:r>
            <a:r>
              <a:rPr lang="en-US" altLang="zh-TW" sz="1400" b="1" dirty="0">
                <a:solidFill>
                  <a:srgbClr val="0070C0"/>
                </a:solidFill>
              </a:rPr>
              <a:t>BLUE </a:t>
            </a:r>
            <a:r>
              <a:rPr lang="en-US" altLang="zh-TW" sz="1400" dirty="0">
                <a:solidFill>
                  <a:srgbClr val="FF0000"/>
                </a:solidFill>
              </a:rPr>
              <a:t>under the chosen semester</a:t>
            </a:r>
          </a:p>
        </p:txBody>
      </p:sp>
      <p:cxnSp>
        <p:nvCxnSpPr>
          <p:cNvPr id="8" name="Straight Arrow Connector 7">
            <a:extLst>
              <a:ext uri="{FF2B5EF4-FFF2-40B4-BE49-F238E27FC236}">
                <a16:creationId xmlns:a16="http://schemas.microsoft.com/office/drawing/2014/main" id="{914D539D-3315-447C-A5C5-80FC22342499}"/>
              </a:ext>
            </a:extLst>
          </p:cNvPr>
          <p:cNvCxnSpPr>
            <a:cxnSpLocks/>
          </p:cNvCxnSpPr>
          <p:nvPr/>
        </p:nvCxnSpPr>
        <p:spPr>
          <a:xfrm flipH="1">
            <a:off x="5940152" y="927884"/>
            <a:ext cx="288032" cy="4157300"/>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873AA6-3135-41DC-A5A4-12763814FDC4}"/>
              </a:ext>
            </a:extLst>
          </p:cNvPr>
          <p:cNvPicPr>
            <a:picLocks noChangeAspect="1"/>
          </p:cNvPicPr>
          <p:nvPr/>
        </p:nvPicPr>
        <p:blipFill>
          <a:blip r:embed="rId2"/>
          <a:stretch>
            <a:fillRect/>
          </a:stretch>
        </p:blipFill>
        <p:spPr>
          <a:xfrm>
            <a:off x="1294723" y="1124744"/>
            <a:ext cx="6554553" cy="5580733"/>
          </a:xfrm>
          <a:prstGeom prst="rect">
            <a:avLst/>
          </a:prstGeom>
        </p:spPr>
      </p:pic>
      <p:sp>
        <p:nvSpPr>
          <p:cNvPr id="6" name="Rectangle 5"/>
          <p:cNvSpPr/>
          <p:nvPr/>
        </p:nvSpPr>
        <p:spPr>
          <a:xfrm>
            <a:off x="5940152" y="1024853"/>
            <a:ext cx="936104" cy="31591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Content Placeholder 1">
            <a:extLst>
              <a:ext uri="{FF2B5EF4-FFF2-40B4-BE49-F238E27FC236}">
                <a16:creationId xmlns:a16="http://schemas.microsoft.com/office/drawing/2014/main" id="{A1DBE938-4B47-4A71-AA9A-DD5E165F1327}"/>
              </a:ext>
            </a:extLst>
          </p:cNvPr>
          <p:cNvSpPr txBox="1">
            <a:spLocks/>
          </p:cNvSpPr>
          <p:nvPr/>
        </p:nvSpPr>
        <p:spPr>
          <a:xfrm>
            <a:off x="323528" y="290131"/>
            <a:ext cx="8229600" cy="83461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Look Ahead  Audits will not store in the database. After process run, the results can only be saved through printing out for record. Navigating away from the ‘Look Ahead’ page the audit cannot be recalled again. </a:t>
            </a:r>
          </a:p>
          <a:p>
            <a:r>
              <a:rPr lang="en-US" sz="1800" dirty="0">
                <a:latin typeface="Arial" panose="020B0604020202020204" pitchFamily="34" charset="0"/>
                <a:cs typeface="Arial" panose="020B0604020202020204" pitchFamily="34" charset="0"/>
              </a:rPr>
              <a:t>	</a:t>
            </a:r>
          </a:p>
          <a:p>
            <a:pPr marL="717550">
              <a:defRPr/>
            </a:pPr>
            <a:endParaRPr lang="zh-TW" altLang="en-US" sz="1800" b="1" dirty="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7393166"/>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2E5288-9931-4DFD-975F-55493C06AE58}"/>
              </a:ext>
            </a:extLst>
          </p:cNvPr>
          <p:cNvSpPr>
            <a:spLocks noGrp="1"/>
          </p:cNvSpPr>
          <p:nvPr>
            <p:ph idx="1"/>
          </p:nvPr>
        </p:nvSpPr>
        <p:spPr>
          <a:xfrm>
            <a:off x="457200" y="1628800"/>
            <a:ext cx="8229600" cy="3447388"/>
          </a:xfrm>
        </p:spPr>
        <p:txBody>
          <a:bodyPr>
            <a:noAutofit/>
          </a:bodyPr>
          <a:lstStyle/>
          <a:p>
            <a:endParaRPr lang="en-US" sz="2000" dirty="0">
              <a:latin typeface="Arial" panose="020B0604020202020204" pitchFamily="34" charset="0"/>
              <a:cs typeface="Arial" panose="020B0604020202020204" pitchFamily="34" charset="0"/>
            </a:endParaRPr>
          </a:p>
          <a:p>
            <a:pPr marL="0" indent="0">
              <a:buNone/>
            </a:pPr>
            <a:r>
              <a:rPr lang="en-US" sz="2000" b="1" i="1" dirty="0">
                <a:latin typeface="Arial" panose="020B0604020202020204" pitchFamily="34" charset="0"/>
                <a:cs typeface="Arial" panose="020B0604020202020204" pitchFamily="34" charset="0"/>
              </a:rPr>
              <a:t>Why is having a study plan important?</a:t>
            </a:r>
          </a:p>
          <a:p>
            <a:pPr marL="361950" indent="-361950">
              <a:buFont typeface="Wingdings" panose="05000000000000000000" pitchFamily="2" charset="2"/>
              <a:buChar char="ü"/>
            </a:pPr>
            <a:r>
              <a:rPr lang="en-US" sz="2000" dirty="0">
                <a:latin typeface="Arial" panose="020B0604020202020204" pitchFamily="34" charset="0"/>
                <a:cs typeface="Arial" panose="020B0604020202020204" pitchFamily="34" charset="0"/>
              </a:rPr>
              <a:t>A learning tool: Through working on their study plan, students can understand the overall requirements of the programs and how to meet the graduation requirements.</a:t>
            </a:r>
          </a:p>
          <a:p>
            <a:pPr marL="361950" indent="-361950">
              <a:buFont typeface="Wingdings" panose="05000000000000000000" pitchFamily="2" charset="2"/>
              <a:buChar char="ü"/>
            </a:pPr>
            <a:r>
              <a:rPr lang="en-US" sz="2000" dirty="0">
                <a:latin typeface="Arial" panose="020B0604020202020204" pitchFamily="34" charset="0"/>
                <a:cs typeface="Arial" panose="020B0604020202020204" pitchFamily="34" charset="0"/>
              </a:rPr>
              <a:t>A self-evaluation tool: In creating a plan, students can estimate how many courses they want to take each semester and judge whether they can balance the class load with other obligations in their studies.</a:t>
            </a:r>
          </a:p>
          <a:p>
            <a:pPr marL="361950" indent="-361950">
              <a:buFont typeface="Wingdings" panose="05000000000000000000" pitchFamily="2" charset="2"/>
              <a:buChar char="ü"/>
            </a:pPr>
            <a:r>
              <a:rPr lang="en-US" sz="2000" dirty="0">
                <a:latin typeface="Arial" panose="020B0604020202020204" pitchFamily="34" charset="0"/>
                <a:cs typeface="Arial" panose="020B0604020202020204" pitchFamily="34" charset="0"/>
              </a:rPr>
              <a:t>A road map to academic success: Students with an academic plan have a clear direction and understanding of how to complete their programs.</a:t>
            </a:r>
          </a:p>
        </p:txBody>
      </p:sp>
      <p:sp>
        <p:nvSpPr>
          <p:cNvPr id="4" name="Title 2">
            <a:extLst>
              <a:ext uri="{FF2B5EF4-FFF2-40B4-BE49-F238E27FC236}">
                <a16:creationId xmlns:a16="http://schemas.microsoft.com/office/drawing/2014/main" id="{7D682FC5-C5CA-4676-9283-CC8B9D3D0F30}"/>
              </a:ext>
            </a:extLst>
          </p:cNvPr>
          <p:cNvSpPr txBox="1">
            <a:spLocks/>
          </p:cNvSpPr>
          <p:nvPr/>
        </p:nvSpPr>
        <p:spPr>
          <a:xfrm>
            <a:off x="433665" y="207327"/>
            <a:ext cx="8229600" cy="1214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a:lstStyle>
          <a:p>
            <a:pPr marL="365760" indent="-256032">
              <a:defRPr/>
            </a:pPr>
            <a:r>
              <a:rPr lang="en-US" altLang="zh-TW" sz="3600" dirty="0">
                <a:latin typeface="Arial Rounded MT Bold" panose="020F0704030504030204" pitchFamily="34" charset="0"/>
              </a:rPr>
              <a:t>Features of </a:t>
            </a:r>
            <a:r>
              <a:rPr lang="en-US" altLang="zh-TW" sz="3600" dirty="0" err="1">
                <a:latin typeface="Arial Rounded MT Bold" panose="020F0704030504030204" pitchFamily="34" charset="0"/>
              </a:rPr>
              <a:t>DegreeWorks</a:t>
            </a:r>
            <a:r>
              <a:rPr lang="en-US" altLang="zh-TW" sz="3600" dirty="0">
                <a:latin typeface="Arial Rounded MT Bold" panose="020F0704030504030204" pitchFamily="34" charset="0"/>
              </a:rPr>
              <a:t> </a:t>
            </a:r>
            <a:br>
              <a:rPr lang="en-US" altLang="zh-TW" sz="3600" dirty="0"/>
            </a:br>
            <a:r>
              <a:rPr lang="en-US" altLang="zh-TW" sz="3600" dirty="0">
                <a:solidFill>
                  <a:schemeClr val="tx1"/>
                </a:solidFill>
                <a:latin typeface="Arial Rounded MT Bold" panose="020F0704030504030204" pitchFamily="34" charset="0"/>
              </a:rPr>
              <a:t>Student Educational Planner (SEP)</a:t>
            </a:r>
            <a:endParaRPr lang="zh-TW" altLang="en-US" sz="3600" dirty="0"/>
          </a:p>
        </p:txBody>
      </p:sp>
    </p:spTree>
    <p:extLst>
      <p:ext uri="{BB962C8B-B14F-4D97-AF65-F5344CB8AC3E}">
        <p14:creationId xmlns:p14="http://schemas.microsoft.com/office/powerpoint/2010/main" val="336279753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019B83-D11A-4B8F-B3AD-923830AA43A9}"/>
              </a:ext>
            </a:extLst>
          </p:cNvPr>
          <p:cNvPicPr>
            <a:picLocks noChangeAspect="1"/>
          </p:cNvPicPr>
          <p:nvPr/>
        </p:nvPicPr>
        <p:blipFill rotWithShape="1">
          <a:blip r:embed="rId3"/>
          <a:srcRect t="1" b="84053"/>
          <a:stretch/>
        </p:blipFill>
        <p:spPr>
          <a:xfrm>
            <a:off x="492919" y="1094679"/>
            <a:ext cx="7963881" cy="1093638"/>
          </a:xfrm>
          <a:prstGeom prst="rect">
            <a:avLst/>
          </a:prstGeom>
        </p:spPr>
      </p:pic>
      <p:sp>
        <p:nvSpPr>
          <p:cNvPr id="7" name="Rectangle 6">
            <a:extLst>
              <a:ext uri="{FF2B5EF4-FFF2-40B4-BE49-F238E27FC236}">
                <a16:creationId xmlns:a16="http://schemas.microsoft.com/office/drawing/2014/main" id="{443FF3E9-C676-4FBD-9758-33EBCB918128}"/>
              </a:ext>
            </a:extLst>
          </p:cNvPr>
          <p:cNvSpPr/>
          <p:nvPr/>
        </p:nvSpPr>
        <p:spPr>
          <a:xfrm>
            <a:off x="1331640" y="1528760"/>
            <a:ext cx="792088" cy="3160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TextBox 7">
            <a:extLst>
              <a:ext uri="{FF2B5EF4-FFF2-40B4-BE49-F238E27FC236}">
                <a16:creationId xmlns:a16="http://schemas.microsoft.com/office/drawing/2014/main" id="{301BB681-60B3-4576-9D22-6B7A38E1EEAF}"/>
              </a:ext>
            </a:extLst>
          </p:cNvPr>
          <p:cNvSpPr txBox="1"/>
          <p:nvPr/>
        </p:nvSpPr>
        <p:spPr>
          <a:xfrm>
            <a:off x="3177584" y="129379"/>
            <a:ext cx="3312368" cy="861774"/>
          </a:xfrm>
          <a:prstGeom prst="rect">
            <a:avLst/>
          </a:prstGeom>
          <a:noFill/>
        </p:spPr>
        <p:txBody>
          <a:bodyPr wrap="square" rtlCol="0">
            <a:spAutoFit/>
          </a:bodyPr>
          <a:lstStyle/>
          <a:p>
            <a:r>
              <a:rPr lang="en-US" sz="1600" dirty="0">
                <a:solidFill>
                  <a:srgbClr val="FF0000"/>
                </a:solidFill>
              </a:rPr>
              <a:t>Click ‘Plans’ to access the Student Educational Planner (SEP)</a:t>
            </a:r>
          </a:p>
          <a:p>
            <a:r>
              <a:rPr lang="en-US" sz="1600" dirty="0">
                <a:solidFill>
                  <a:srgbClr val="FF0000"/>
                </a:solidFill>
              </a:rPr>
              <a:t>under Student View</a:t>
            </a:r>
          </a:p>
        </p:txBody>
      </p:sp>
      <p:pic>
        <p:nvPicPr>
          <p:cNvPr id="12" name="Picture 11">
            <a:extLst>
              <a:ext uri="{FF2B5EF4-FFF2-40B4-BE49-F238E27FC236}">
                <a16:creationId xmlns:a16="http://schemas.microsoft.com/office/drawing/2014/main" id="{A9499479-FD39-491B-913A-CEB8926F4CF8}"/>
              </a:ext>
            </a:extLst>
          </p:cNvPr>
          <p:cNvPicPr>
            <a:picLocks noChangeAspect="1"/>
          </p:cNvPicPr>
          <p:nvPr/>
        </p:nvPicPr>
        <p:blipFill rotWithShape="1">
          <a:blip r:embed="rId4"/>
          <a:srcRect l="1" t="-10064" r="-10064" b="67805"/>
          <a:stretch/>
        </p:blipFill>
        <p:spPr>
          <a:xfrm>
            <a:off x="390283" y="3024784"/>
            <a:ext cx="9144000" cy="2494379"/>
          </a:xfrm>
          <a:prstGeom prst="rect">
            <a:avLst/>
          </a:prstGeom>
        </p:spPr>
      </p:pic>
      <p:cxnSp>
        <p:nvCxnSpPr>
          <p:cNvPr id="9" name="Straight Arrow Connector 8">
            <a:extLst>
              <a:ext uri="{FF2B5EF4-FFF2-40B4-BE49-F238E27FC236}">
                <a16:creationId xmlns:a16="http://schemas.microsoft.com/office/drawing/2014/main" id="{1515413D-7A36-4682-A206-C89DBB4A7111}"/>
              </a:ext>
            </a:extLst>
          </p:cNvPr>
          <p:cNvCxnSpPr>
            <a:cxnSpLocks/>
          </p:cNvCxnSpPr>
          <p:nvPr/>
        </p:nvCxnSpPr>
        <p:spPr>
          <a:xfrm flipH="1">
            <a:off x="2025456" y="568949"/>
            <a:ext cx="1152128" cy="1093638"/>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14" name="Straight Arrow Connector 13">
            <a:extLst>
              <a:ext uri="{FF2B5EF4-FFF2-40B4-BE49-F238E27FC236}">
                <a16:creationId xmlns:a16="http://schemas.microsoft.com/office/drawing/2014/main" id="{21D47D10-6E5C-4203-A81C-A89600085CAB}"/>
              </a:ext>
            </a:extLst>
          </p:cNvPr>
          <p:cNvCxnSpPr>
            <a:cxnSpLocks/>
          </p:cNvCxnSpPr>
          <p:nvPr/>
        </p:nvCxnSpPr>
        <p:spPr>
          <a:xfrm flipH="1">
            <a:off x="5436096" y="4316768"/>
            <a:ext cx="1932824" cy="1326497"/>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2FB757EA-B8C9-4456-A949-B53A89934B92}"/>
              </a:ext>
            </a:extLst>
          </p:cNvPr>
          <p:cNvSpPr txBox="1"/>
          <p:nvPr/>
        </p:nvSpPr>
        <p:spPr>
          <a:xfrm>
            <a:off x="323528" y="3171321"/>
            <a:ext cx="796388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Edit View is the default view to show all your saved study plans</a:t>
            </a:r>
          </a:p>
        </p:txBody>
      </p:sp>
      <p:sp>
        <p:nvSpPr>
          <p:cNvPr id="20" name="TextBox 19">
            <a:extLst>
              <a:ext uri="{FF2B5EF4-FFF2-40B4-BE49-F238E27FC236}">
                <a16:creationId xmlns:a16="http://schemas.microsoft.com/office/drawing/2014/main" id="{D1EF0902-947E-4119-BE06-7BA7594DC8D6}"/>
              </a:ext>
            </a:extLst>
          </p:cNvPr>
          <p:cNvSpPr txBox="1"/>
          <p:nvPr/>
        </p:nvSpPr>
        <p:spPr>
          <a:xfrm>
            <a:off x="323528" y="2775680"/>
            <a:ext cx="1313629" cy="461665"/>
          </a:xfrm>
          <a:prstGeom prst="rect">
            <a:avLst/>
          </a:prstGeom>
          <a:noFill/>
        </p:spPr>
        <p:txBody>
          <a:bodyPr wrap="none" rtlCol="0">
            <a:spAutoFit/>
          </a:bodyPr>
          <a:lstStyle/>
          <a:p>
            <a:r>
              <a:rPr lang="en-US" sz="2400" b="1" u="sng" dirty="0">
                <a:solidFill>
                  <a:srgbClr val="0070C0"/>
                </a:solidFill>
              </a:rPr>
              <a:t>Edit View</a:t>
            </a:r>
          </a:p>
        </p:txBody>
      </p:sp>
      <p:sp>
        <p:nvSpPr>
          <p:cNvPr id="21" name="Rectangle 20">
            <a:extLst>
              <a:ext uri="{FF2B5EF4-FFF2-40B4-BE49-F238E27FC236}">
                <a16:creationId xmlns:a16="http://schemas.microsoft.com/office/drawing/2014/main" id="{C7052536-5B71-44AE-AA00-76C851AFB99E}"/>
              </a:ext>
            </a:extLst>
          </p:cNvPr>
          <p:cNvSpPr/>
          <p:nvPr/>
        </p:nvSpPr>
        <p:spPr>
          <a:xfrm>
            <a:off x="7236296" y="4152837"/>
            <a:ext cx="864096"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TextBox 21">
            <a:extLst>
              <a:ext uri="{FF2B5EF4-FFF2-40B4-BE49-F238E27FC236}">
                <a16:creationId xmlns:a16="http://schemas.microsoft.com/office/drawing/2014/main" id="{0CDE3F1A-6804-407F-9704-1267016CBAF3}"/>
              </a:ext>
            </a:extLst>
          </p:cNvPr>
          <p:cNvSpPr txBox="1"/>
          <p:nvPr/>
        </p:nvSpPr>
        <p:spPr>
          <a:xfrm>
            <a:off x="3995936" y="5631255"/>
            <a:ext cx="2880320" cy="584775"/>
          </a:xfrm>
          <a:prstGeom prst="rect">
            <a:avLst/>
          </a:prstGeom>
          <a:noFill/>
        </p:spPr>
        <p:txBody>
          <a:bodyPr wrap="square" rtlCol="0">
            <a:spAutoFit/>
          </a:bodyPr>
          <a:lstStyle/>
          <a:p>
            <a:r>
              <a:rPr lang="en-US" sz="1600" dirty="0">
                <a:solidFill>
                  <a:srgbClr val="FF0000"/>
                </a:solidFill>
              </a:rPr>
              <a:t>Click “View Plan List” if more than one plan is saved</a:t>
            </a:r>
          </a:p>
        </p:txBody>
      </p:sp>
    </p:spTree>
    <p:extLst>
      <p:ext uri="{BB962C8B-B14F-4D97-AF65-F5344CB8AC3E}">
        <p14:creationId xmlns:p14="http://schemas.microsoft.com/office/powerpoint/2010/main" val="71894435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0F4B3B-FDAE-4D6B-92EE-1B617E5CB3B2}"/>
              </a:ext>
            </a:extLst>
          </p:cNvPr>
          <p:cNvPicPr>
            <a:picLocks noChangeAspect="1"/>
          </p:cNvPicPr>
          <p:nvPr/>
        </p:nvPicPr>
        <p:blipFill rotWithShape="1">
          <a:blip r:embed="rId2"/>
          <a:srcRect b="32974"/>
          <a:stretch/>
        </p:blipFill>
        <p:spPr>
          <a:xfrm>
            <a:off x="197768" y="1421046"/>
            <a:ext cx="8748464" cy="4181203"/>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37108" y="3925643"/>
            <a:ext cx="3517255" cy="1138773"/>
          </a:xfrm>
          <a:prstGeom prst="rect">
            <a:avLst/>
          </a:prstGeom>
          <a:solidFill>
            <a:schemeClr val="bg1"/>
          </a:solidFill>
        </p:spPr>
        <p:txBody>
          <a:bodyPr wrap="square">
            <a:spAutoFit/>
          </a:bodyPr>
          <a:lstStyle/>
          <a:p>
            <a:pPr lvl="0"/>
            <a:r>
              <a:rPr lang="en-US" altLang="zh-TW" sz="1600" dirty="0">
                <a:solidFill>
                  <a:srgbClr val="FF0000"/>
                </a:solidFill>
              </a:rPr>
              <a:t>To create a plan, you are required to type the name, e.g. Plan A, in the description.</a:t>
            </a:r>
          </a:p>
          <a:p>
            <a:pPr lvl="0"/>
            <a:endParaRPr lang="zh-TW" altLang="zh-TW" dirty="0"/>
          </a:p>
        </p:txBody>
      </p:sp>
      <p:sp>
        <p:nvSpPr>
          <p:cNvPr id="6" name="Rectangle 5">
            <a:extLst>
              <a:ext uri="{FF2B5EF4-FFF2-40B4-BE49-F238E27FC236}">
                <a16:creationId xmlns:a16="http://schemas.microsoft.com/office/drawing/2014/main" id="{156F9CF6-4A44-4098-B4A5-DF379AFA3179}"/>
              </a:ext>
            </a:extLst>
          </p:cNvPr>
          <p:cNvSpPr/>
          <p:nvPr/>
        </p:nvSpPr>
        <p:spPr>
          <a:xfrm>
            <a:off x="2744924" y="4788900"/>
            <a:ext cx="3654152" cy="1077218"/>
          </a:xfrm>
          <a:prstGeom prst="rect">
            <a:avLst/>
          </a:prstGeom>
        </p:spPr>
        <p:txBody>
          <a:bodyPr wrap="square">
            <a:spAutoFit/>
          </a:bodyPr>
          <a:lstStyle/>
          <a:p>
            <a:r>
              <a:rPr lang="en-US" altLang="zh-TW" sz="1600" dirty="0">
                <a:solidFill>
                  <a:srgbClr val="FF0000"/>
                </a:solidFill>
              </a:rPr>
              <a:t>Each student can have numerous plans but </a:t>
            </a:r>
            <a:r>
              <a:rPr lang="en-US" altLang="zh-TW" sz="1600" u="sng" dirty="0">
                <a:solidFill>
                  <a:srgbClr val="FF0000"/>
                </a:solidFill>
              </a:rPr>
              <a:t>ONLY ONE</a:t>
            </a:r>
            <a:r>
              <a:rPr lang="en-US" altLang="zh-TW" sz="1600" dirty="0">
                <a:solidFill>
                  <a:srgbClr val="FF0000"/>
                </a:solidFill>
              </a:rPr>
              <a:t> Active Plan, click here to make your plan ‘Active’. Old/outdated plans should not be marked active.</a:t>
            </a:r>
            <a:endParaRPr lang="zh-TW" altLang="zh-TW" sz="1600" dirty="0">
              <a:solidFill>
                <a:srgbClr val="FF0000"/>
              </a:solidFill>
            </a:endParaRPr>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1403648" y="2420888"/>
            <a:ext cx="360040" cy="157698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211961" y="2708921"/>
            <a:ext cx="98883" cy="207997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79912" y="2315068"/>
            <a:ext cx="628077"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B16E962-64B7-4BFE-B335-F2E46FA4CCA8}"/>
              </a:ext>
            </a:extLst>
          </p:cNvPr>
          <p:cNvSpPr/>
          <p:nvPr/>
        </p:nvSpPr>
        <p:spPr>
          <a:xfrm>
            <a:off x="5796136" y="5728254"/>
            <a:ext cx="2556792" cy="830997"/>
          </a:xfrm>
          <a:prstGeom prst="rect">
            <a:avLst/>
          </a:prstGeom>
        </p:spPr>
        <p:txBody>
          <a:bodyPr wrap="square">
            <a:spAutoFit/>
          </a:bodyPr>
          <a:lstStyle/>
          <a:p>
            <a:r>
              <a:rPr lang="en-US" altLang="zh-TW" sz="1600" dirty="0">
                <a:solidFill>
                  <a:srgbClr val="FF0000"/>
                </a:solidFill>
              </a:rPr>
              <a:t>Click ‘New Plan’ to make a plan after viewing your saved one(s)</a:t>
            </a:r>
            <a:endParaRPr lang="zh-TW" altLang="zh-TW" sz="1600" dirty="0">
              <a:solidFill>
                <a:srgbClr val="FF0000"/>
              </a:solidFill>
            </a:endParaRPr>
          </a:p>
        </p:txBody>
      </p:sp>
      <p:sp>
        <p:nvSpPr>
          <p:cNvPr id="18" name="Rectangle 17">
            <a:extLst>
              <a:ext uri="{FF2B5EF4-FFF2-40B4-BE49-F238E27FC236}">
                <a16:creationId xmlns:a16="http://schemas.microsoft.com/office/drawing/2014/main" id="{B19397F8-F400-491B-8661-B14F24B82F6B}"/>
              </a:ext>
            </a:extLst>
          </p:cNvPr>
          <p:cNvSpPr/>
          <p:nvPr/>
        </p:nvSpPr>
        <p:spPr>
          <a:xfrm>
            <a:off x="8244408" y="2031197"/>
            <a:ext cx="701824"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99FDCE0-754D-45EB-ACEA-BA3B07CF46BB}"/>
              </a:ext>
            </a:extLst>
          </p:cNvPr>
          <p:cNvCxnSpPr>
            <a:cxnSpLocks/>
          </p:cNvCxnSpPr>
          <p:nvPr/>
        </p:nvCxnSpPr>
        <p:spPr>
          <a:xfrm flipV="1">
            <a:off x="7496193" y="2175267"/>
            <a:ext cx="1161258" cy="353696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3" name="Content Placeholder 1">
            <a:extLst>
              <a:ext uri="{FF2B5EF4-FFF2-40B4-BE49-F238E27FC236}">
                <a16:creationId xmlns:a16="http://schemas.microsoft.com/office/drawing/2014/main" id="{BAAE13CE-31A8-4D21-9923-5F532F76BED9}"/>
              </a:ext>
            </a:extLst>
          </p:cNvPr>
          <p:cNvSpPr txBox="1">
            <a:spLocks/>
          </p:cNvSpPr>
          <p:nvPr/>
        </p:nvSpPr>
        <p:spPr>
          <a:xfrm>
            <a:off x="196044" y="442086"/>
            <a:ext cx="8229600" cy="453165"/>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Students can save their study plan as ‘Active’ to submit for advising meetings.</a:t>
            </a:r>
          </a:p>
          <a:p>
            <a:r>
              <a:rPr lang="en-US" sz="1800" dirty="0">
                <a:latin typeface="Arial" panose="020B0604020202020204" pitchFamily="34" charset="0"/>
                <a:cs typeface="Arial" panose="020B0604020202020204" pitchFamily="34" charset="0"/>
              </a:rPr>
              <a:t>	</a:t>
            </a:r>
          </a:p>
          <a:p>
            <a:pPr marL="717550">
              <a:defRPr/>
            </a:pPr>
            <a:endParaRPr lang="zh-TW" altLang="en-US" sz="1800" b="1" dirty="0">
              <a:solidFill>
                <a:schemeClr val="tx2"/>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42948381"/>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B25A38-DE1C-46D6-877B-E07A49111B06}"/>
              </a:ext>
            </a:extLst>
          </p:cNvPr>
          <p:cNvPicPr>
            <a:picLocks noChangeAspect="1"/>
          </p:cNvPicPr>
          <p:nvPr/>
        </p:nvPicPr>
        <p:blipFill>
          <a:blip r:embed="rId2"/>
          <a:stretch>
            <a:fillRect/>
          </a:stretch>
        </p:blipFill>
        <p:spPr>
          <a:xfrm>
            <a:off x="203666" y="260648"/>
            <a:ext cx="8736667" cy="6480720"/>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1835696" y="2818932"/>
            <a:ext cx="1762486" cy="1200329"/>
          </a:xfrm>
          <a:prstGeom prst="rect">
            <a:avLst/>
          </a:prstGeom>
          <a:solidFill>
            <a:schemeClr val="bg1"/>
          </a:solidFill>
        </p:spPr>
        <p:txBody>
          <a:bodyPr wrap="square">
            <a:spAutoFit/>
          </a:bodyPr>
          <a:lstStyle/>
          <a:p>
            <a:pPr lvl="0"/>
            <a:r>
              <a:rPr lang="en-US" dirty="0">
                <a:solidFill>
                  <a:srgbClr val="FF0000"/>
                </a:solidFill>
              </a:rPr>
              <a:t>Click here to add or delete the semester for your SEP</a:t>
            </a:r>
            <a:endParaRPr lang="zh-TW" altLang="zh-TW" sz="2000"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4554772" y="3071502"/>
            <a:ext cx="1673412" cy="923330"/>
          </a:xfrm>
          <a:prstGeom prst="rect">
            <a:avLst/>
          </a:prstGeom>
        </p:spPr>
        <p:txBody>
          <a:bodyPr wrap="square">
            <a:spAutoFit/>
          </a:bodyPr>
          <a:lstStyle/>
          <a:p>
            <a:r>
              <a:rPr lang="en-US" dirty="0">
                <a:solidFill>
                  <a:srgbClr val="FF0000"/>
                </a:solidFill>
              </a:rPr>
              <a:t>Pick the semester for insert/delete</a:t>
            </a:r>
            <a:endParaRPr lang="zh-TW" altLang="zh-TW"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6295914" y="1336451"/>
            <a:ext cx="436325"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endCxn id="7" idx="1"/>
          </p:cNvCxnSpPr>
          <p:nvPr/>
        </p:nvCxnSpPr>
        <p:spPr>
          <a:xfrm flipV="1">
            <a:off x="2925518" y="1478387"/>
            <a:ext cx="3370396" cy="133168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5172499" y="2518781"/>
            <a:ext cx="1547664" cy="60030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372200" y="2412254"/>
            <a:ext cx="1584176"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919887"/>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E7E7-C034-4714-B54A-449902C8E79F}"/>
              </a:ext>
            </a:extLst>
          </p:cNvPr>
          <p:cNvPicPr>
            <a:picLocks noChangeAspect="1"/>
          </p:cNvPicPr>
          <p:nvPr/>
        </p:nvPicPr>
        <p:blipFill>
          <a:blip r:embed="rId2"/>
          <a:stretch>
            <a:fillRect/>
          </a:stretch>
        </p:blipFill>
        <p:spPr>
          <a:xfrm>
            <a:off x="323528" y="340088"/>
            <a:ext cx="8695218" cy="6177823"/>
          </a:xfrm>
          <a:prstGeom prst="rect">
            <a:avLst/>
          </a:prstGeom>
        </p:spPr>
      </p:pic>
      <p:sp>
        <p:nvSpPr>
          <p:cNvPr id="9" name="Rectangle 8">
            <a:extLst>
              <a:ext uri="{FF2B5EF4-FFF2-40B4-BE49-F238E27FC236}">
                <a16:creationId xmlns:a16="http://schemas.microsoft.com/office/drawing/2014/main" id="{FF35383F-5268-466E-9DCD-BABC3500088C}"/>
              </a:ext>
            </a:extLst>
          </p:cNvPr>
          <p:cNvSpPr/>
          <p:nvPr/>
        </p:nvSpPr>
        <p:spPr>
          <a:xfrm>
            <a:off x="7236296" y="1611530"/>
            <a:ext cx="1872208" cy="426574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180E3C-07C9-450C-92A3-4C0E79F2D228}"/>
              </a:ext>
            </a:extLst>
          </p:cNvPr>
          <p:cNvSpPr txBox="1"/>
          <p:nvPr/>
        </p:nvSpPr>
        <p:spPr>
          <a:xfrm>
            <a:off x="3203848" y="4509120"/>
            <a:ext cx="184731" cy="369332"/>
          </a:xfrm>
          <a:prstGeom prst="rect">
            <a:avLst/>
          </a:prstGeom>
          <a:noFill/>
        </p:spPr>
        <p:txBody>
          <a:bodyPr wrap="none" rtlCol="0">
            <a:spAutoFit/>
          </a:bodyPr>
          <a:lstStyle/>
          <a:p>
            <a:endParaRPr lang="en-US" dirty="0"/>
          </a:p>
        </p:txBody>
      </p:sp>
      <p:sp>
        <p:nvSpPr>
          <p:cNvPr id="18" name="Rectangle 17">
            <a:extLst>
              <a:ext uri="{FF2B5EF4-FFF2-40B4-BE49-F238E27FC236}">
                <a16:creationId xmlns:a16="http://schemas.microsoft.com/office/drawing/2014/main" id="{F0340A88-3A71-41D7-A4AC-82A210526F12}"/>
              </a:ext>
            </a:extLst>
          </p:cNvPr>
          <p:cNvSpPr/>
          <p:nvPr/>
        </p:nvSpPr>
        <p:spPr>
          <a:xfrm>
            <a:off x="4838121" y="4624770"/>
            <a:ext cx="1955738" cy="830997"/>
          </a:xfrm>
          <a:prstGeom prst="rect">
            <a:avLst/>
          </a:prstGeom>
        </p:spPr>
        <p:txBody>
          <a:bodyPr wrap="square">
            <a:spAutoFit/>
          </a:bodyPr>
          <a:lstStyle/>
          <a:p>
            <a:pPr>
              <a:spcAft>
                <a:spcPts val="0"/>
              </a:spcAft>
            </a:pPr>
            <a:r>
              <a:rPr lang="en-US" sz="1600" dirty="0">
                <a:solidFill>
                  <a:srgbClr val="FF0000"/>
                </a:solidFill>
                <a:ea typeface="新細明體" panose="02020500000000000000" pitchFamily="18" charset="-120"/>
              </a:rPr>
              <a:t>The “Courses” view provides a Catalog inventory listing</a:t>
            </a:r>
          </a:p>
        </p:txBody>
      </p:sp>
      <p:cxnSp>
        <p:nvCxnSpPr>
          <p:cNvPr id="20" name="Straight Arrow Connector 19">
            <a:extLst>
              <a:ext uri="{FF2B5EF4-FFF2-40B4-BE49-F238E27FC236}">
                <a16:creationId xmlns:a16="http://schemas.microsoft.com/office/drawing/2014/main" id="{59B13E6A-01A7-481A-9D67-A71926D984DF}"/>
              </a:ext>
            </a:extLst>
          </p:cNvPr>
          <p:cNvCxnSpPr>
            <a:cxnSpLocks/>
          </p:cNvCxnSpPr>
          <p:nvPr/>
        </p:nvCxnSpPr>
        <p:spPr>
          <a:xfrm flipV="1">
            <a:off x="5859920" y="1295467"/>
            <a:ext cx="1376376" cy="11254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6" name="Rectangle 15">
            <a:extLst>
              <a:ext uri="{FF2B5EF4-FFF2-40B4-BE49-F238E27FC236}">
                <a16:creationId xmlns:a16="http://schemas.microsoft.com/office/drawing/2014/main" id="{9A75E676-4370-4C42-BE36-CAE852EA7279}"/>
              </a:ext>
            </a:extLst>
          </p:cNvPr>
          <p:cNvSpPr/>
          <p:nvPr/>
        </p:nvSpPr>
        <p:spPr>
          <a:xfrm>
            <a:off x="7092280" y="1137434"/>
            <a:ext cx="2051719" cy="3160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Rectangle 18">
            <a:extLst>
              <a:ext uri="{FF2B5EF4-FFF2-40B4-BE49-F238E27FC236}">
                <a16:creationId xmlns:a16="http://schemas.microsoft.com/office/drawing/2014/main" id="{34779635-E713-492E-B559-05952E85B3FE}"/>
              </a:ext>
            </a:extLst>
          </p:cNvPr>
          <p:cNvSpPr/>
          <p:nvPr/>
        </p:nvSpPr>
        <p:spPr>
          <a:xfrm>
            <a:off x="7164287" y="3212976"/>
            <a:ext cx="288033" cy="21602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Rectangle 20">
            <a:extLst>
              <a:ext uri="{FF2B5EF4-FFF2-40B4-BE49-F238E27FC236}">
                <a16:creationId xmlns:a16="http://schemas.microsoft.com/office/drawing/2014/main" id="{5E902E33-6C1B-4F5C-9D6B-45CCA469E8C2}"/>
              </a:ext>
            </a:extLst>
          </p:cNvPr>
          <p:cNvSpPr/>
          <p:nvPr/>
        </p:nvSpPr>
        <p:spPr>
          <a:xfrm>
            <a:off x="7029653" y="5858003"/>
            <a:ext cx="2114347" cy="3160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Rectangle 21">
            <a:extLst>
              <a:ext uri="{FF2B5EF4-FFF2-40B4-BE49-F238E27FC236}">
                <a16:creationId xmlns:a16="http://schemas.microsoft.com/office/drawing/2014/main" id="{7ACD84F5-C14F-434E-9357-5F80DBB1673E}"/>
              </a:ext>
            </a:extLst>
          </p:cNvPr>
          <p:cNvSpPr/>
          <p:nvPr/>
        </p:nvSpPr>
        <p:spPr>
          <a:xfrm>
            <a:off x="3521535" y="2354712"/>
            <a:ext cx="2922672" cy="830997"/>
          </a:xfrm>
          <a:prstGeom prst="rect">
            <a:avLst/>
          </a:prstGeom>
        </p:spPr>
        <p:txBody>
          <a:bodyPr wrap="square">
            <a:spAutoFit/>
          </a:bodyPr>
          <a:lstStyle/>
          <a:p>
            <a:pPr>
              <a:spcAft>
                <a:spcPts val="0"/>
              </a:spcAft>
            </a:pPr>
            <a:r>
              <a:rPr lang="en-US" sz="1600" dirty="0">
                <a:solidFill>
                  <a:srgbClr val="FF0000"/>
                </a:solidFill>
                <a:ea typeface="新細明體" panose="02020500000000000000" pitchFamily="18" charset="-120"/>
              </a:rPr>
              <a:t>The ‘Still Needed’ view provides course information from the student audit</a:t>
            </a:r>
          </a:p>
        </p:txBody>
      </p:sp>
      <p:sp>
        <p:nvSpPr>
          <p:cNvPr id="23" name="Rectangle 22">
            <a:extLst>
              <a:ext uri="{FF2B5EF4-FFF2-40B4-BE49-F238E27FC236}">
                <a16:creationId xmlns:a16="http://schemas.microsoft.com/office/drawing/2014/main" id="{3980DA34-6879-4989-A517-CB5E71A7A437}"/>
              </a:ext>
            </a:extLst>
          </p:cNvPr>
          <p:cNvSpPr/>
          <p:nvPr/>
        </p:nvSpPr>
        <p:spPr>
          <a:xfrm>
            <a:off x="1324569" y="3222285"/>
            <a:ext cx="2383334" cy="1569660"/>
          </a:xfrm>
          <a:prstGeom prst="rect">
            <a:avLst/>
          </a:prstGeom>
        </p:spPr>
        <p:txBody>
          <a:bodyPr wrap="square">
            <a:spAutoFit/>
          </a:bodyPr>
          <a:lstStyle/>
          <a:p>
            <a:pPr>
              <a:spcAft>
                <a:spcPts val="0"/>
              </a:spcAft>
            </a:pPr>
            <a:r>
              <a:rPr lang="en-US" sz="1600" dirty="0">
                <a:solidFill>
                  <a:srgbClr val="FF0000"/>
                </a:solidFill>
                <a:ea typeface="新細明體" panose="02020500000000000000" pitchFamily="18" charset="-120"/>
              </a:rPr>
              <a:t>The inventory list is expandable, and the drag-and-drop function for course selection can facilitate students to create plans.</a:t>
            </a:r>
          </a:p>
        </p:txBody>
      </p:sp>
      <p:cxnSp>
        <p:nvCxnSpPr>
          <p:cNvPr id="24" name="Straight Arrow Connector 23">
            <a:extLst>
              <a:ext uri="{FF2B5EF4-FFF2-40B4-BE49-F238E27FC236}">
                <a16:creationId xmlns:a16="http://schemas.microsoft.com/office/drawing/2014/main" id="{0E23DD81-1F53-48A8-8B79-89FA248260BF}"/>
              </a:ext>
            </a:extLst>
          </p:cNvPr>
          <p:cNvCxnSpPr>
            <a:cxnSpLocks/>
          </p:cNvCxnSpPr>
          <p:nvPr/>
        </p:nvCxnSpPr>
        <p:spPr>
          <a:xfrm>
            <a:off x="5859920" y="5455767"/>
            <a:ext cx="1392741" cy="56026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a:extLst>
              <a:ext uri="{FF2B5EF4-FFF2-40B4-BE49-F238E27FC236}">
                <a16:creationId xmlns:a16="http://schemas.microsoft.com/office/drawing/2014/main" id="{933AF4F7-F032-4A6F-835B-7AAEA3466904}"/>
              </a:ext>
            </a:extLst>
          </p:cNvPr>
          <p:cNvCxnSpPr>
            <a:cxnSpLocks/>
          </p:cNvCxnSpPr>
          <p:nvPr/>
        </p:nvCxnSpPr>
        <p:spPr>
          <a:xfrm flipV="1">
            <a:off x="3287668" y="3339090"/>
            <a:ext cx="3948628" cy="73001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2324216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203375-1A19-4D85-B37D-13F76F29E584}"/>
              </a:ext>
            </a:extLst>
          </p:cNvPr>
          <p:cNvPicPr>
            <a:picLocks noChangeAspect="1"/>
          </p:cNvPicPr>
          <p:nvPr/>
        </p:nvPicPr>
        <p:blipFill>
          <a:blip r:embed="rId2"/>
          <a:stretch>
            <a:fillRect/>
          </a:stretch>
        </p:blipFill>
        <p:spPr>
          <a:xfrm>
            <a:off x="0" y="198444"/>
            <a:ext cx="9144000" cy="646111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3347864" y="4459552"/>
            <a:ext cx="3202066" cy="830997"/>
          </a:xfrm>
          <a:prstGeom prst="rect">
            <a:avLst/>
          </a:prstGeom>
          <a:solidFill>
            <a:schemeClr val="bg1"/>
          </a:solidFill>
        </p:spPr>
        <p:txBody>
          <a:bodyPr wrap="square">
            <a:spAutoFit/>
          </a:bodyPr>
          <a:lstStyle/>
          <a:p>
            <a:pPr lvl="0"/>
            <a:r>
              <a:rPr lang="en-US" altLang="zh-TW" sz="1600" dirty="0">
                <a:solidFill>
                  <a:srgbClr val="FF0000"/>
                </a:solidFill>
              </a:rPr>
              <a:t>Courses under ‘Still Needed’ or ‘Courses’ panel can be </a:t>
            </a:r>
            <a:r>
              <a:rPr lang="en-US" sz="1600" dirty="0">
                <a:solidFill>
                  <a:srgbClr val="FF0000"/>
                </a:solidFill>
              </a:rPr>
              <a:t>Drag-and-Drop </a:t>
            </a:r>
            <a:r>
              <a:rPr lang="en-US" altLang="zh-TW" sz="1600" dirty="0">
                <a:solidFill>
                  <a:srgbClr val="FF0000"/>
                </a:solidFill>
              </a:rPr>
              <a:t>into the designated semester</a:t>
            </a:r>
          </a:p>
        </p:txBody>
      </p:sp>
      <p:sp>
        <p:nvSpPr>
          <p:cNvPr id="7" name="Rectangle 6">
            <a:extLst>
              <a:ext uri="{FF2B5EF4-FFF2-40B4-BE49-F238E27FC236}">
                <a16:creationId xmlns:a16="http://schemas.microsoft.com/office/drawing/2014/main" id="{99CA2A83-192B-4B73-9516-AB58C0432481}"/>
              </a:ext>
            </a:extLst>
          </p:cNvPr>
          <p:cNvSpPr/>
          <p:nvPr/>
        </p:nvSpPr>
        <p:spPr>
          <a:xfrm>
            <a:off x="7673060" y="4054821"/>
            <a:ext cx="499339"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6300192" y="4272078"/>
            <a:ext cx="1336864" cy="59708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6012160" y="2341935"/>
            <a:ext cx="1660900" cy="179088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13161" y="1652069"/>
            <a:ext cx="814423" cy="22934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0F762D-5C7D-4BFA-B951-B85EBD232B29}"/>
              </a:ext>
            </a:extLst>
          </p:cNvPr>
          <p:cNvSpPr/>
          <p:nvPr/>
        </p:nvSpPr>
        <p:spPr>
          <a:xfrm>
            <a:off x="5436660" y="2113222"/>
            <a:ext cx="1219419" cy="35955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5493EC-2F49-4040-83D9-1CBE8AFD7BB2}"/>
              </a:ext>
            </a:extLst>
          </p:cNvPr>
          <p:cNvSpPr/>
          <p:nvPr/>
        </p:nvSpPr>
        <p:spPr>
          <a:xfrm>
            <a:off x="305780" y="3885087"/>
            <a:ext cx="2126526" cy="830997"/>
          </a:xfrm>
          <a:prstGeom prst="rect">
            <a:avLst/>
          </a:prstGeom>
          <a:solidFill>
            <a:schemeClr val="bg1"/>
          </a:solidFill>
        </p:spPr>
        <p:txBody>
          <a:bodyPr wrap="square">
            <a:spAutoFit/>
          </a:bodyPr>
          <a:lstStyle/>
          <a:p>
            <a:pPr lvl="0"/>
            <a:r>
              <a:rPr lang="en-US" altLang="zh-TW" sz="1600" dirty="0">
                <a:solidFill>
                  <a:srgbClr val="FF0000"/>
                </a:solidFill>
              </a:rPr>
              <a:t>You can enter the course code directly by clicking here</a:t>
            </a:r>
          </a:p>
        </p:txBody>
      </p:sp>
      <p:sp>
        <p:nvSpPr>
          <p:cNvPr id="15" name="Rectangle 14">
            <a:extLst>
              <a:ext uri="{FF2B5EF4-FFF2-40B4-BE49-F238E27FC236}">
                <a16:creationId xmlns:a16="http://schemas.microsoft.com/office/drawing/2014/main" id="{109446EF-B840-4521-8B3A-2B9BA83C856A}"/>
              </a:ext>
            </a:extLst>
          </p:cNvPr>
          <p:cNvSpPr/>
          <p:nvPr/>
        </p:nvSpPr>
        <p:spPr>
          <a:xfrm>
            <a:off x="6618433" y="1622667"/>
            <a:ext cx="254388" cy="35955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519C88A-281C-4B58-8510-C27ED0AFC949}"/>
              </a:ext>
            </a:extLst>
          </p:cNvPr>
          <p:cNvCxnSpPr>
            <a:cxnSpLocks/>
          </p:cNvCxnSpPr>
          <p:nvPr/>
        </p:nvCxnSpPr>
        <p:spPr>
          <a:xfrm flipH="1">
            <a:off x="2132493" y="1757890"/>
            <a:ext cx="4549890" cy="208010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169035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A82B87-457F-4768-8A00-3B9835C562EA}"/>
              </a:ext>
            </a:extLst>
          </p:cNvPr>
          <p:cNvPicPr>
            <a:picLocks noChangeAspect="1"/>
          </p:cNvPicPr>
          <p:nvPr/>
        </p:nvPicPr>
        <p:blipFill>
          <a:blip r:embed="rId2"/>
          <a:stretch>
            <a:fillRect/>
          </a:stretch>
        </p:blipFill>
        <p:spPr>
          <a:xfrm>
            <a:off x="0" y="204354"/>
            <a:ext cx="9144000" cy="6449291"/>
          </a:xfrm>
          <a:prstGeom prst="rect">
            <a:avLst/>
          </a:prstGeom>
        </p:spPr>
      </p:pic>
      <p:sp>
        <p:nvSpPr>
          <p:cNvPr id="7" name="Rectangle 6">
            <a:extLst>
              <a:ext uri="{FF2B5EF4-FFF2-40B4-BE49-F238E27FC236}">
                <a16:creationId xmlns:a16="http://schemas.microsoft.com/office/drawing/2014/main" id="{99CA2A83-192B-4B73-9516-AB58C0432481}"/>
              </a:ext>
            </a:extLst>
          </p:cNvPr>
          <p:cNvSpPr/>
          <p:nvPr/>
        </p:nvSpPr>
        <p:spPr>
          <a:xfrm>
            <a:off x="72161" y="2320462"/>
            <a:ext cx="6920835"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stCxn id="5" idx="0"/>
          </p:cNvCxnSpPr>
          <p:nvPr/>
        </p:nvCxnSpPr>
        <p:spPr>
          <a:xfrm flipH="1" flipV="1">
            <a:off x="899593" y="2466430"/>
            <a:ext cx="1244872" cy="166190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5" name="Rectangle 4">
            <a:extLst>
              <a:ext uri="{FF2B5EF4-FFF2-40B4-BE49-F238E27FC236}">
                <a16:creationId xmlns:a16="http://schemas.microsoft.com/office/drawing/2014/main" id="{4A633C87-C3FD-4CD6-BEBD-A682AAD355BE}"/>
              </a:ext>
            </a:extLst>
          </p:cNvPr>
          <p:cNvSpPr/>
          <p:nvPr/>
        </p:nvSpPr>
        <p:spPr>
          <a:xfrm>
            <a:off x="1047488" y="4128336"/>
            <a:ext cx="2193954" cy="1077218"/>
          </a:xfrm>
          <a:prstGeom prst="rect">
            <a:avLst/>
          </a:prstGeom>
          <a:solidFill>
            <a:schemeClr val="bg1"/>
          </a:solidFill>
        </p:spPr>
        <p:txBody>
          <a:bodyPr wrap="square">
            <a:spAutoFit/>
          </a:bodyPr>
          <a:lstStyle/>
          <a:p>
            <a:r>
              <a:rPr lang="en-US" sz="1600" dirty="0">
                <a:solidFill>
                  <a:srgbClr val="FF0000"/>
                </a:solidFill>
              </a:rPr>
              <a:t>Once inserted, the selected courses will be shown in the designated semester.</a:t>
            </a:r>
            <a:endParaRPr lang="zh-TW" altLang="zh-TW" sz="1600" dirty="0">
              <a:solidFill>
                <a:srgbClr val="FF0000"/>
              </a:solidFill>
            </a:endParaRPr>
          </a:p>
        </p:txBody>
      </p:sp>
      <p:sp>
        <p:nvSpPr>
          <p:cNvPr id="8" name="Rectangle 7">
            <a:extLst>
              <a:ext uri="{FF2B5EF4-FFF2-40B4-BE49-F238E27FC236}">
                <a16:creationId xmlns:a16="http://schemas.microsoft.com/office/drawing/2014/main" id="{8D18777A-328F-4E72-A4EC-1CAE71995FA3}"/>
              </a:ext>
            </a:extLst>
          </p:cNvPr>
          <p:cNvSpPr/>
          <p:nvPr/>
        </p:nvSpPr>
        <p:spPr>
          <a:xfrm>
            <a:off x="4887196" y="2493971"/>
            <a:ext cx="1701027" cy="50298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7DD9872-0339-43FE-BECD-0F1EDB74AC19}"/>
              </a:ext>
            </a:extLst>
          </p:cNvPr>
          <p:cNvSpPr/>
          <p:nvPr/>
        </p:nvSpPr>
        <p:spPr>
          <a:xfrm>
            <a:off x="5059740" y="4275832"/>
            <a:ext cx="2265962" cy="1569660"/>
          </a:xfrm>
          <a:prstGeom prst="rect">
            <a:avLst/>
          </a:prstGeom>
          <a:solidFill>
            <a:schemeClr val="bg1"/>
          </a:solidFill>
        </p:spPr>
        <p:txBody>
          <a:bodyPr wrap="square">
            <a:spAutoFit/>
          </a:bodyPr>
          <a:lstStyle/>
          <a:p>
            <a:r>
              <a:rPr lang="en-US" sz="1600" dirty="0">
                <a:solidFill>
                  <a:srgbClr val="FF0000"/>
                </a:solidFill>
              </a:rPr>
              <a:t>You can reassign all selected courses to another semester;</a:t>
            </a:r>
          </a:p>
          <a:p>
            <a:r>
              <a:rPr lang="en-US" altLang="zh-TW" sz="1600" dirty="0">
                <a:solidFill>
                  <a:srgbClr val="FF0000"/>
                </a:solidFill>
              </a:rPr>
              <a:t>                or</a:t>
            </a:r>
          </a:p>
          <a:p>
            <a:r>
              <a:rPr lang="en-US" altLang="zh-TW" sz="1600" dirty="0">
                <a:solidFill>
                  <a:srgbClr val="FF0000"/>
                </a:solidFill>
              </a:rPr>
              <a:t>Delete the whole semester.</a:t>
            </a:r>
          </a:p>
        </p:txBody>
      </p:sp>
      <p:cxnSp>
        <p:nvCxnSpPr>
          <p:cNvPr id="11" name="Straight Arrow Connector 10">
            <a:extLst>
              <a:ext uri="{FF2B5EF4-FFF2-40B4-BE49-F238E27FC236}">
                <a16:creationId xmlns:a16="http://schemas.microsoft.com/office/drawing/2014/main" id="{C6867336-28DA-4E79-86FC-EB712B066600}"/>
              </a:ext>
            </a:extLst>
          </p:cNvPr>
          <p:cNvCxnSpPr>
            <a:cxnSpLocks/>
            <a:endCxn id="10" idx="0"/>
          </p:cNvCxnSpPr>
          <p:nvPr/>
        </p:nvCxnSpPr>
        <p:spPr>
          <a:xfrm>
            <a:off x="5737710" y="2839490"/>
            <a:ext cx="455011" cy="143634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47174999"/>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D46E014-AEDC-4424-9724-005DF79204C3}"/>
              </a:ext>
            </a:extLst>
          </p:cNvPr>
          <p:cNvPicPr>
            <a:picLocks noChangeAspect="1"/>
          </p:cNvPicPr>
          <p:nvPr/>
        </p:nvPicPr>
        <p:blipFill>
          <a:blip r:embed="rId2"/>
          <a:stretch>
            <a:fillRect/>
          </a:stretch>
        </p:blipFill>
        <p:spPr>
          <a:xfrm>
            <a:off x="168883" y="506745"/>
            <a:ext cx="8676456" cy="6097147"/>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1223628" y="137413"/>
            <a:ext cx="6696744" cy="369332"/>
          </a:xfrm>
          <a:prstGeom prst="rect">
            <a:avLst/>
          </a:prstGeom>
          <a:solidFill>
            <a:schemeClr val="bg1"/>
          </a:solidFill>
        </p:spPr>
        <p:txBody>
          <a:bodyPr wrap="square">
            <a:spAutoFit/>
          </a:bodyPr>
          <a:lstStyle/>
          <a:p>
            <a:pPr lvl="0"/>
            <a:r>
              <a:rPr lang="en-US" dirty="0">
                <a:latin typeface="Arial" panose="020B0604020202020204" pitchFamily="34" charset="0"/>
                <a:cs typeface="Arial" panose="020B0604020202020204" pitchFamily="34" charset="0"/>
              </a:rPr>
              <a:t>Individual courses can be Drag-and-Drop between semesters.</a:t>
            </a:r>
            <a:endParaRPr lang="en-US" altLang="zh-TW"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56F9CF6-4A44-4098-B4A5-DF379AFA3179}"/>
              </a:ext>
            </a:extLst>
          </p:cNvPr>
          <p:cNvSpPr/>
          <p:nvPr/>
        </p:nvSpPr>
        <p:spPr>
          <a:xfrm>
            <a:off x="1325409" y="3200509"/>
            <a:ext cx="1872208" cy="830997"/>
          </a:xfrm>
          <a:prstGeom prst="rect">
            <a:avLst/>
          </a:prstGeom>
          <a:solidFill>
            <a:schemeClr val="bg1"/>
          </a:solidFill>
        </p:spPr>
        <p:txBody>
          <a:bodyPr wrap="square">
            <a:spAutoFit/>
          </a:bodyPr>
          <a:lstStyle/>
          <a:p>
            <a:r>
              <a:rPr lang="en-US" sz="1600" dirty="0">
                <a:solidFill>
                  <a:srgbClr val="FF0000"/>
                </a:solidFill>
              </a:rPr>
              <a:t>Drag the course from Sem 1, 2020 to Sem 2, 2020</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279727" y="2565279"/>
            <a:ext cx="648072" cy="1922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870085" y="2606683"/>
            <a:ext cx="2677656" cy="49905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a:off x="2994673" y="3311959"/>
            <a:ext cx="358506" cy="24310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186369" y="2856209"/>
            <a:ext cx="741430" cy="15504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F078F0-2EA6-4C72-967B-D668209EB2C0}"/>
              </a:ext>
            </a:extLst>
          </p:cNvPr>
          <p:cNvSpPr/>
          <p:nvPr/>
        </p:nvSpPr>
        <p:spPr>
          <a:xfrm>
            <a:off x="7797593" y="6063223"/>
            <a:ext cx="1047745" cy="28803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824CEE5-400E-4AF5-8A11-3E2649BCC237}"/>
              </a:ext>
            </a:extLst>
          </p:cNvPr>
          <p:cNvCxnSpPr>
            <a:cxnSpLocks/>
          </p:cNvCxnSpPr>
          <p:nvPr/>
        </p:nvCxnSpPr>
        <p:spPr>
          <a:xfrm flipH="1" flipV="1">
            <a:off x="5508104" y="5590083"/>
            <a:ext cx="2412268" cy="47314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7F76636C-4121-46D0-8F81-8E7CB1473291}"/>
              </a:ext>
            </a:extLst>
          </p:cNvPr>
          <p:cNvSpPr txBox="1"/>
          <p:nvPr/>
        </p:nvSpPr>
        <p:spPr>
          <a:xfrm>
            <a:off x="3299500" y="5037812"/>
            <a:ext cx="2225399" cy="830997"/>
          </a:xfrm>
          <a:prstGeom prst="rect">
            <a:avLst/>
          </a:prstGeom>
          <a:noFill/>
        </p:spPr>
        <p:txBody>
          <a:bodyPr wrap="square" rtlCol="0">
            <a:spAutoFit/>
          </a:bodyPr>
          <a:lstStyle/>
          <a:p>
            <a:r>
              <a:rPr lang="en-US" sz="1600" dirty="0">
                <a:solidFill>
                  <a:srgbClr val="FF0000"/>
                </a:solidFill>
              </a:rPr>
              <a:t>Press ‘Save’ for an existing plan or ‘Save As’ for a different plan</a:t>
            </a:r>
          </a:p>
        </p:txBody>
      </p:sp>
      <p:sp>
        <p:nvSpPr>
          <p:cNvPr id="13" name="Rectangle 12">
            <a:extLst>
              <a:ext uri="{FF2B5EF4-FFF2-40B4-BE49-F238E27FC236}">
                <a16:creationId xmlns:a16="http://schemas.microsoft.com/office/drawing/2014/main" id="{245DB8AE-772A-499B-BAC6-E02245EBEF30}"/>
              </a:ext>
            </a:extLst>
          </p:cNvPr>
          <p:cNvSpPr/>
          <p:nvPr/>
        </p:nvSpPr>
        <p:spPr>
          <a:xfrm>
            <a:off x="2994673" y="3066774"/>
            <a:ext cx="1219419" cy="35955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5641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DD083F-191A-468D-83D4-A0B9F70AD88F}"/>
              </a:ext>
            </a:extLst>
          </p:cNvPr>
          <p:cNvPicPr>
            <a:picLocks noChangeAspect="1"/>
          </p:cNvPicPr>
          <p:nvPr/>
        </p:nvPicPr>
        <p:blipFill>
          <a:blip r:embed="rId2"/>
          <a:stretch>
            <a:fillRect/>
          </a:stretch>
        </p:blipFill>
        <p:spPr>
          <a:xfrm>
            <a:off x="618809" y="1625570"/>
            <a:ext cx="3621809" cy="2123129"/>
          </a:xfrm>
          <a:prstGeom prst="rect">
            <a:avLst/>
          </a:prstGeom>
        </p:spPr>
      </p:pic>
      <p:sp>
        <p:nvSpPr>
          <p:cNvPr id="6" name="Rectangle 5">
            <a:extLst>
              <a:ext uri="{FF2B5EF4-FFF2-40B4-BE49-F238E27FC236}">
                <a16:creationId xmlns:a16="http://schemas.microsoft.com/office/drawing/2014/main" id="{30269772-3342-4926-8C72-C65D53FD0C25}"/>
              </a:ext>
            </a:extLst>
          </p:cNvPr>
          <p:cNvSpPr/>
          <p:nvPr/>
        </p:nvSpPr>
        <p:spPr>
          <a:xfrm>
            <a:off x="2267744" y="2259033"/>
            <a:ext cx="1584176" cy="2338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Title 2">
            <a:extLst>
              <a:ext uri="{FF2B5EF4-FFF2-40B4-BE49-F238E27FC236}">
                <a16:creationId xmlns:a16="http://schemas.microsoft.com/office/drawing/2014/main" id="{E7BCFD32-689E-46D3-9683-D38C82FB94FE}"/>
              </a:ext>
            </a:extLst>
          </p:cNvPr>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4100" b="1" i="0" u="none" strike="noStrike" kern="1200" cap="none" spc="0" normalizeH="0" baseline="0" noProof="0" dirty="0">
                <a:ln>
                  <a:noFill/>
                </a:ln>
                <a:solidFill>
                  <a:schemeClr val="tx2">
                    <a:lumMod val="50000"/>
                    <a:lumOff val="50000"/>
                  </a:schemeClr>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Access to </a:t>
            </a:r>
            <a:r>
              <a:rPr kumimoji="0" lang="en-US" altLang="zh-TW" sz="4100" b="1" i="0" u="none" strike="noStrike" kern="1200" cap="none" spc="0" normalizeH="0" baseline="0" noProof="0" dirty="0" err="1">
                <a:ln>
                  <a:noFill/>
                </a:ln>
                <a:solidFill>
                  <a:schemeClr val="tx2">
                    <a:lumMod val="50000"/>
                    <a:lumOff val="50000"/>
                  </a:schemeClr>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DegreeWorks</a:t>
            </a:r>
            <a:endParaRPr kumimoji="0" lang="zh-TW" altLang="en-US" sz="4100" b="1" i="0" u="none" strike="noStrike" kern="1200" cap="none" spc="0" normalizeH="0" baseline="0" noProof="0" dirty="0">
              <a:ln>
                <a:noFill/>
              </a:ln>
              <a:solidFill>
                <a:schemeClr val="tx2">
                  <a:lumMod val="50000"/>
                  <a:lumOff val="50000"/>
                </a:schemeClr>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5CCA9A67-1B85-4811-AECC-C9B76A192030}"/>
              </a:ext>
            </a:extLst>
          </p:cNvPr>
          <p:cNvSpPr txBox="1"/>
          <p:nvPr/>
        </p:nvSpPr>
        <p:spPr>
          <a:xfrm>
            <a:off x="1470959" y="5846187"/>
            <a:ext cx="6202082" cy="584775"/>
          </a:xfrm>
          <a:prstGeom prst="rect">
            <a:avLst/>
          </a:prstGeom>
          <a:noFill/>
        </p:spPr>
        <p:txBody>
          <a:bodyPr wrap="none" rtlCol="0">
            <a:spAutoFit/>
          </a:bodyPr>
          <a:lstStyle/>
          <a:p>
            <a:r>
              <a:rPr lang="en-US" sz="3200" dirty="0">
                <a:hlinkClick r:id="rId3"/>
              </a:rPr>
              <a:t>https://dw.eduhk.hk/dwDashboard/</a:t>
            </a:r>
            <a:r>
              <a:rPr lang="en-US" sz="3200" dirty="0"/>
              <a:t> </a:t>
            </a:r>
          </a:p>
        </p:txBody>
      </p:sp>
      <p:pic>
        <p:nvPicPr>
          <p:cNvPr id="3" name="Picture 2">
            <a:extLst>
              <a:ext uri="{FF2B5EF4-FFF2-40B4-BE49-F238E27FC236}">
                <a16:creationId xmlns:a16="http://schemas.microsoft.com/office/drawing/2014/main" id="{9F5B8A66-3216-412F-B851-F8C46E8C187A}"/>
              </a:ext>
            </a:extLst>
          </p:cNvPr>
          <p:cNvPicPr>
            <a:picLocks noChangeAspect="1"/>
          </p:cNvPicPr>
          <p:nvPr/>
        </p:nvPicPr>
        <p:blipFill rotWithShape="1">
          <a:blip r:embed="rId4"/>
          <a:srcRect b="3581"/>
          <a:stretch/>
        </p:blipFill>
        <p:spPr>
          <a:xfrm>
            <a:off x="5439878" y="2409995"/>
            <a:ext cx="2872755" cy="2326041"/>
          </a:xfrm>
          <a:prstGeom prst="rect">
            <a:avLst/>
          </a:prstGeom>
        </p:spPr>
      </p:pic>
      <p:sp>
        <p:nvSpPr>
          <p:cNvPr id="4" name="Arrow: Right 3">
            <a:extLst>
              <a:ext uri="{FF2B5EF4-FFF2-40B4-BE49-F238E27FC236}">
                <a16:creationId xmlns:a16="http://schemas.microsoft.com/office/drawing/2014/main" id="{BC360D67-745B-4E77-A684-90F7F81E5D1B}"/>
              </a:ext>
            </a:extLst>
          </p:cNvPr>
          <p:cNvSpPr/>
          <p:nvPr/>
        </p:nvSpPr>
        <p:spPr>
          <a:xfrm>
            <a:off x="4914905" y="3429000"/>
            <a:ext cx="60472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230365"/>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BDDDCA8-4924-4341-98EF-3242FF095CAD}"/>
              </a:ext>
            </a:extLst>
          </p:cNvPr>
          <p:cNvPicPr>
            <a:picLocks noChangeAspect="1"/>
          </p:cNvPicPr>
          <p:nvPr/>
        </p:nvPicPr>
        <p:blipFill>
          <a:blip r:embed="rId2"/>
          <a:stretch>
            <a:fillRect/>
          </a:stretch>
        </p:blipFill>
        <p:spPr>
          <a:xfrm>
            <a:off x="131119" y="188640"/>
            <a:ext cx="8881761" cy="6232697"/>
          </a:xfrm>
          <a:prstGeom prst="rect">
            <a:avLst/>
          </a:prstGeom>
        </p:spPr>
      </p:pic>
      <p:sp>
        <p:nvSpPr>
          <p:cNvPr id="6" name="Rectangle 5">
            <a:extLst>
              <a:ext uri="{FF2B5EF4-FFF2-40B4-BE49-F238E27FC236}">
                <a16:creationId xmlns:a16="http://schemas.microsoft.com/office/drawing/2014/main" id="{156F9CF6-4A44-4098-B4A5-DF379AFA3179}"/>
              </a:ext>
            </a:extLst>
          </p:cNvPr>
          <p:cNvSpPr/>
          <p:nvPr/>
        </p:nvSpPr>
        <p:spPr>
          <a:xfrm>
            <a:off x="4859822" y="4151368"/>
            <a:ext cx="2016225" cy="1569660"/>
          </a:xfrm>
          <a:prstGeom prst="rect">
            <a:avLst/>
          </a:prstGeom>
          <a:noFill/>
        </p:spPr>
        <p:txBody>
          <a:bodyPr wrap="square">
            <a:spAutoFit/>
          </a:bodyPr>
          <a:lstStyle/>
          <a:p>
            <a:r>
              <a:rPr lang="en-US" sz="1600" dirty="0">
                <a:solidFill>
                  <a:srgbClr val="FF0000"/>
                </a:solidFill>
              </a:rPr>
              <a:t>Click here to enter the Plan-level note </a:t>
            </a:r>
          </a:p>
          <a:p>
            <a:r>
              <a:rPr lang="en-US" sz="1600" dirty="0">
                <a:solidFill>
                  <a:srgbClr val="FF0000"/>
                </a:solidFill>
              </a:rPr>
              <a:t>(in </a:t>
            </a:r>
            <a:r>
              <a:rPr lang="en-US" sz="1600" b="1" dirty="0">
                <a:solidFill>
                  <a:srgbClr val="FF0000"/>
                </a:solidFill>
              </a:rPr>
              <a:t>ENGLISH only)</a:t>
            </a:r>
            <a:r>
              <a:rPr lang="en-US" sz="1600" dirty="0">
                <a:solidFill>
                  <a:srgbClr val="FF0000"/>
                </a:solidFill>
              </a:rPr>
              <a:t> </a:t>
            </a:r>
          </a:p>
          <a:p>
            <a:r>
              <a:rPr lang="en-US" sz="1600" dirty="0">
                <a:solidFill>
                  <a:srgbClr val="FF0000"/>
                </a:solidFill>
              </a:rPr>
              <a:t>or leave messages to your advisor when reviewing your plan.</a:t>
            </a:r>
          </a:p>
        </p:txBody>
      </p:sp>
      <p:sp>
        <p:nvSpPr>
          <p:cNvPr id="7" name="Rectangle 6">
            <a:extLst>
              <a:ext uri="{FF2B5EF4-FFF2-40B4-BE49-F238E27FC236}">
                <a16:creationId xmlns:a16="http://schemas.microsoft.com/office/drawing/2014/main" id="{99CA2A83-192B-4B73-9516-AB58C0432481}"/>
              </a:ext>
            </a:extLst>
          </p:cNvPr>
          <p:cNvSpPr/>
          <p:nvPr/>
        </p:nvSpPr>
        <p:spPr>
          <a:xfrm>
            <a:off x="6970299" y="1599200"/>
            <a:ext cx="269776"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6084168" y="1745166"/>
            <a:ext cx="923961" cy="252967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V="1">
            <a:off x="6084168" y="2565836"/>
            <a:ext cx="886131" cy="170900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6759779" y="2200922"/>
            <a:ext cx="606332"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8FA36AE-187D-41FD-9A5A-8C29DB7AEAA8}"/>
              </a:ext>
            </a:extLst>
          </p:cNvPr>
          <p:cNvSpPr/>
          <p:nvPr/>
        </p:nvSpPr>
        <p:spPr>
          <a:xfrm>
            <a:off x="6835411" y="5664967"/>
            <a:ext cx="40466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460EE4AF-28A8-4846-B138-CC667D59E87D}"/>
              </a:ext>
            </a:extLst>
          </p:cNvPr>
          <p:cNvCxnSpPr>
            <a:cxnSpLocks/>
          </p:cNvCxnSpPr>
          <p:nvPr/>
        </p:nvCxnSpPr>
        <p:spPr>
          <a:xfrm flipH="1">
            <a:off x="7113350" y="4894755"/>
            <a:ext cx="660979" cy="72809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1" name="TextBox 10">
            <a:extLst>
              <a:ext uri="{FF2B5EF4-FFF2-40B4-BE49-F238E27FC236}">
                <a16:creationId xmlns:a16="http://schemas.microsoft.com/office/drawing/2014/main" id="{D8360FCB-B3C9-46ED-AB11-9A60DE13C821}"/>
              </a:ext>
            </a:extLst>
          </p:cNvPr>
          <p:cNvSpPr txBox="1"/>
          <p:nvPr/>
        </p:nvSpPr>
        <p:spPr>
          <a:xfrm>
            <a:off x="7760308" y="4365104"/>
            <a:ext cx="936104" cy="830997"/>
          </a:xfrm>
          <a:prstGeom prst="rect">
            <a:avLst/>
          </a:prstGeom>
          <a:noFill/>
        </p:spPr>
        <p:txBody>
          <a:bodyPr wrap="square" rtlCol="0">
            <a:spAutoFit/>
          </a:bodyPr>
          <a:lstStyle/>
          <a:p>
            <a:r>
              <a:rPr lang="en-US" sz="1600" dirty="0">
                <a:solidFill>
                  <a:srgbClr val="FF0000"/>
                </a:solidFill>
              </a:rPr>
              <a:t>Click ‘Done’ to save</a:t>
            </a:r>
          </a:p>
        </p:txBody>
      </p:sp>
    </p:spTree>
    <p:extLst>
      <p:ext uri="{BB962C8B-B14F-4D97-AF65-F5344CB8AC3E}">
        <p14:creationId xmlns:p14="http://schemas.microsoft.com/office/powerpoint/2010/main" val="1428789196"/>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ADB99-E616-4630-A5E9-0CB5B2B568FD}"/>
              </a:ext>
            </a:extLst>
          </p:cNvPr>
          <p:cNvPicPr>
            <a:picLocks noChangeAspect="1"/>
          </p:cNvPicPr>
          <p:nvPr/>
        </p:nvPicPr>
        <p:blipFill>
          <a:blip r:embed="rId2"/>
          <a:stretch>
            <a:fillRect/>
          </a:stretch>
        </p:blipFill>
        <p:spPr>
          <a:xfrm>
            <a:off x="0" y="213337"/>
            <a:ext cx="9144000" cy="6431326"/>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4788024" y="2587083"/>
            <a:ext cx="2898067" cy="1323439"/>
          </a:xfrm>
          <a:prstGeom prst="rect">
            <a:avLst/>
          </a:prstGeom>
          <a:noFill/>
        </p:spPr>
        <p:txBody>
          <a:bodyPr wrap="square">
            <a:spAutoFit/>
          </a:bodyPr>
          <a:lstStyle/>
          <a:p>
            <a:pPr lvl="0"/>
            <a:r>
              <a:rPr lang="en-US" sz="1600" dirty="0">
                <a:solidFill>
                  <a:srgbClr val="FF0000"/>
                </a:solidFill>
              </a:rPr>
              <a:t>Click ‘Audit’ in Edit View to generate a Plan Audit, which will display all courses from the Plan in an advising worksheet in an embedded window.</a:t>
            </a:r>
            <a:endParaRPr lang="en-US" altLang="zh-TW" sz="1600"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5509667" y="4713499"/>
            <a:ext cx="1675347" cy="830997"/>
          </a:xfrm>
          <a:prstGeom prst="rect">
            <a:avLst/>
          </a:prstGeom>
          <a:noFill/>
        </p:spPr>
        <p:txBody>
          <a:bodyPr wrap="square">
            <a:spAutoFit/>
          </a:bodyPr>
          <a:lstStyle/>
          <a:p>
            <a:r>
              <a:rPr lang="en-US" sz="1600" dirty="0">
                <a:solidFill>
                  <a:srgbClr val="FF0000"/>
                </a:solidFill>
              </a:rPr>
              <a:t>The planned requirements are highlighted</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7597750" y="6110396"/>
            <a:ext cx="46754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endCxn id="7" idx="0"/>
          </p:cNvCxnSpPr>
          <p:nvPr/>
        </p:nvCxnSpPr>
        <p:spPr>
          <a:xfrm>
            <a:off x="6156176" y="3816537"/>
            <a:ext cx="1675346" cy="229385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a:stCxn id="6" idx="1"/>
            <a:endCxn id="14" idx="3"/>
          </p:cNvCxnSpPr>
          <p:nvPr/>
        </p:nvCxnSpPr>
        <p:spPr>
          <a:xfrm flipH="1" flipV="1">
            <a:off x="4302225" y="4795856"/>
            <a:ext cx="1207442" cy="33314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654153" y="4653920"/>
            <a:ext cx="648072"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557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animBg="1"/>
      <p:bldP spid="7" grpId="1" animBg="1"/>
      <p:bldP spid="14" grpId="0" animBg="1"/>
      <p:bldP spid="1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A28B56-5278-4394-8097-A736EF76522C}"/>
              </a:ext>
            </a:extLst>
          </p:cNvPr>
          <p:cNvPicPr>
            <a:picLocks noChangeAspect="1"/>
          </p:cNvPicPr>
          <p:nvPr/>
        </p:nvPicPr>
        <p:blipFill>
          <a:blip r:embed="rId2"/>
          <a:stretch>
            <a:fillRect/>
          </a:stretch>
        </p:blipFill>
        <p:spPr>
          <a:xfrm>
            <a:off x="0" y="226173"/>
            <a:ext cx="9144000" cy="6405653"/>
          </a:xfrm>
          <a:prstGeom prst="rect">
            <a:avLst/>
          </a:prstGeom>
        </p:spPr>
      </p:pic>
      <p:sp>
        <p:nvSpPr>
          <p:cNvPr id="6" name="Rectangle 5">
            <a:extLst>
              <a:ext uri="{FF2B5EF4-FFF2-40B4-BE49-F238E27FC236}">
                <a16:creationId xmlns:a16="http://schemas.microsoft.com/office/drawing/2014/main" id="{156F9CF6-4A44-4098-B4A5-DF379AFA3179}"/>
              </a:ext>
            </a:extLst>
          </p:cNvPr>
          <p:cNvSpPr/>
          <p:nvPr/>
        </p:nvSpPr>
        <p:spPr>
          <a:xfrm>
            <a:off x="3347864" y="4424866"/>
            <a:ext cx="3053118" cy="1077218"/>
          </a:xfrm>
          <a:prstGeom prst="rect">
            <a:avLst/>
          </a:prstGeom>
          <a:solidFill>
            <a:schemeClr val="bg1"/>
          </a:solidFill>
        </p:spPr>
        <p:txBody>
          <a:bodyPr wrap="square">
            <a:spAutoFit/>
          </a:bodyPr>
          <a:lstStyle/>
          <a:p>
            <a:r>
              <a:rPr lang="en-US" sz="1600" dirty="0">
                <a:solidFill>
                  <a:srgbClr val="FF0000"/>
                </a:solidFill>
              </a:rPr>
              <a:t>Students cannot make any modification to the ‘LOCKED’ plan but can recall and ‘Save As’ another plan for editing.</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4349537" y="1070934"/>
            <a:ext cx="851509" cy="35105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2699792" y="1421992"/>
            <a:ext cx="1872208" cy="187313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5580112" y="5266481"/>
            <a:ext cx="2558926" cy="816943"/>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071949" y="6083424"/>
            <a:ext cx="604507"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BEAB37-A3BC-47E3-857C-D95FA7A5BD7F}"/>
              </a:ext>
            </a:extLst>
          </p:cNvPr>
          <p:cNvSpPr/>
          <p:nvPr/>
        </p:nvSpPr>
        <p:spPr>
          <a:xfrm>
            <a:off x="323528" y="3284984"/>
            <a:ext cx="2808312" cy="1323439"/>
          </a:xfrm>
          <a:prstGeom prst="rect">
            <a:avLst/>
          </a:prstGeom>
          <a:solidFill>
            <a:schemeClr val="bg1"/>
          </a:solidFill>
        </p:spPr>
        <p:txBody>
          <a:bodyPr wrap="square">
            <a:spAutoFit/>
          </a:bodyPr>
          <a:lstStyle/>
          <a:p>
            <a:pPr lvl="0"/>
            <a:r>
              <a:rPr lang="en-US" sz="1600" dirty="0">
                <a:solidFill>
                  <a:srgbClr val="FF0000"/>
                </a:solidFill>
              </a:rPr>
              <a:t>There is a ‘LOCKED’ key for advisors to prevent their advisees from making any changes to a plan that had been reviewed/discussed.</a:t>
            </a:r>
            <a:endParaRPr lang="en-US" altLang="zh-TW" sz="1600" dirty="0">
              <a:solidFill>
                <a:srgbClr val="FF0000"/>
              </a:solidFill>
            </a:endParaRPr>
          </a:p>
        </p:txBody>
      </p:sp>
    </p:spTree>
    <p:extLst>
      <p:ext uri="{BB962C8B-B14F-4D97-AF65-F5344CB8AC3E}">
        <p14:creationId xmlns:p14="http://schemas.microsoft.com/office/powerpoint/2010/main" val="23248756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4" grpId="0" animBg="1"/>
      <p:bldP spid="14" grpId="1" animBg="1"/>
      <p:bldP spid="11" grpId="0" animBg="1"/>
      <p:bldP spid="1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9A5FE94-5287-4F37-9FA5-5197B388FBEC}"/>
              </a:ext>
            </a:extLst>
          </p:cNvPr>
          <p:cNvSpPr txBox="1">
            <a:spLocks/>
          </p:cNvSpPr>
          <p:nvPr/>
        </p:nvSpPr>
        <p:spPr>
          <a:xfrm>
            <a:off x="13736" y="251829"/>
            <a:ext cx="8358485" cy="207569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626110" indent="0">
              <a:buFont typeface="Arial" pitchFamily="34" charset="0"/>
              <a:buNone/>
              <a:defRPr/>
            </a:pPr>
            <a:r>
              <a:rPr lang="en-US" altLang="zh-TW" b="1" dirty="0">
                <a:solidFill>
                  <a:schemeClr val="tx2"/>
                </a:solidFill>
                <a:latin typeface="Arial" panose="020B0604020202020204" pitchFamily="34" charset="0"/>
                <a:cs typeface="Arial" panose="020B0604020202020204" pitchFamily="34" charset="0"/>
              </a:rPr>
              <a:t>View Plan List</a:t>
            </a:r>
          </a:p>
          <a:p>
            <a:pPr marL="626110" indent="0">
              <a:buNone/>
              <a:defRPr/>
            </a:pPr>
            <a:r>
              <a:rPr lang="en-US" dirty="0">
                <a:latin typeface="Arial" panose="020B0604020202020204" pitchFamily="34" charset="0"/>
                <a:cs typeface="Arial" panose="020B0604020202020204" pitchFamily="34" charset="0"/>
              </a:rPr>
              <a:t>Click “View Plan List” to view the full list of your plan(s) including ‘Active’.</a:t>
            </a:r>
          </a:p>
        </p:txBody>
      </p:sp>
      <p:pic>
        <p:nvPicPr>
          <p:cNvPr id="3" name="Picture 2">
            <a:extLst>
              <a:ext uri="{FF2B5EF4-FFF2-40B4-BE49-F238E27FC236}">
                <a16:creationId xmlns:a16="http://schemas.microsoft.com/office/drawing/2014/main" id="{54772F0F-F764-47DE-85EB-670E2F023055}"/>
              </a:ext>
            </a:extLst>
          </p:cNvPr>
          <p:cNvPicPr>
            <a:picLocks noChangeAspect="1"/>
          </p:cNvPicPr>
          <p:nvPr/>
        </p:nvPicPr>
        <p:blipFill rotWithShape="1">
          <a:blip r:embed="rId3"/>
          <a:srcRect b="57858"/>
          <a:stretch/>
        </p:blipFill>
        <p:spPr>
          <a:xfrm>
            <a:off x="0" y="1529069"/>
            <a:ext cx="9144000" cy="2703272"/>
          </a:xfrm>
          <a:prstGeom prst="rect">
            <a:avLst/>
          </a:prstGeom>
        </p:spPr>
      </p:pic>
      <p:sp>
        <p:nvSpPr>
          <p:cNvPr id="5" name="Rectangle 4">
            <a:extLst>
              <a:ext uri="{FF2B5EF4-FFF2-40B4-BE49-F238E27FC236}">
                <a16:creationId xmlns:a16="http://schemas.microsoft.com/office/drawing/2014/main" id="{583751BB-ADDE-4818-9765-C91ACADC4248}"/>
              </a:ext>
            </a:extLst>
          </p:cNvPr>
          <p:cNvSpPr/>
          <p:nvPr/>
        </p:nvSpPr>
        <p:spPr>
          <a:xfrm>
            <a:off x="7627811" y="2130947"/>
            <a:ext cx="953230" cy="35483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D57536-3D1F-416B-80A0-F4981ABFC3F1}"/>
              </a:ext>
            </a:extLst>
          </p:cNvPr>
          <p:cNvPicPr>
            <a:picLocks noChangeAspect="1"/>
          </p:cNvPicPr>
          <p:nvPr/>
        </p:nvPicPr>
        <p:blipFill rotWithShape="1">
          <a:blip r:embed="rId4"/>
          <a:srcRect b="62630"/>
          <a:stretch/>
        </p:blipFill>
        <p:spPr>
          <a:xfrm>
            <a:off x="0" y="4316669"/>
            <a:ext cx="9144000" cy="2392259"/>
          </a:xfrm>
          <a:prstGeom prst="rect">
            <a:avLst/>
          </a:prstGeom>
        </p:spPr>
      </p:pic>
      <p:sp>
        <p:nvSpPr>
          <p:cNvPr id="8" name="Rectangle 7">
            <a:extLst>
              <a:ext uri="{FF2B5EF4-FFF2-40B4-BE49-F238E27FC236}">
                <a16:creationId xmlns:a16="http://schemas.microsoft.com/office/drawing/2014/main" id="{47F5DEB1-BDBB-4BBB-AA81-3FD330418A2B}"/>
              </a:ext>
            </a:extLst>
          </p:cNvPr>
          <p:cNvSpPr/>
          <p:nvPr/>
        </p:nvSpPr>
        <p:spPr>
          <a:xfrm>
            <a:off x="220232" y="6258354"/>
            <a:ext cx="6048672" cy="338554"/>
          </a:xfrm>
          <a:prstGeom prst="rect">
            <a:avLst/>
          </a:prstGeom>
          <a:solidFill>
            <a:schemeClr val="bg1"/>
          </a:solidFill>
        </p:spPr>
        <p:txBody>
          <a:bodyPr wrap="square">
            <a:spAutoFit/>
          </a:bodyPr>
          <a:lstStyle/>
          <a:p>
            <a:pPr lvl="0"/>
            <a:r>
              <a:rPr lang="en-US" sz="1600" dirty="0">
                <a:solidFill>
                  <a:srgbClr val="FF0000"/>
                </a:solidFill>
              </a:rPr>
              <a:t>To delete an un-used plan, click to select the plan.</a:t>
            </a:r>
            <a:endParaRPr lang="en-US" altLang="zh-TW" sz="1600" dirty="0">
              <a:solidFill>
                <a:srgbClr val="FF0000"/>
              </a:solidFill>
            </a:endParaRPr>
          </a:p>
        </p:txBody>
      </p:sp>
      <p:sp>
        <p:nvSpPr>
          <p:cNvPr id="9" name="Rectangle 8">
            <a:extLst>
              <a:ext uri="{FF2B5EF4-FFF2-40B4-BE49-F238E27FC236}">
                <a16:creationId xmlns:a16="http://schemas.microsoft.com/office/drawing/2014/main" id="{12B66845-338B-4D89-85B3-86F2152AE7EE}"/>
              </a:ext>
            </a:extLst>
          </p:cNvPr>
          <p:cNvSpPr/>
          <p:nvPr/>
        </p:nvSpPr>
        <p:spPr>
          <a:xfrm>
            <a:off x="5675751" y="6184142"/>
            <a:ext cx="3168352" cy="584775"/>
          </a:xfrm>
          <a:prstGeom prst="rect">
            <a:avLst/>
          </a:prstGeom>
          <a:solidFill>
            <a:schemeClr val="bg1"/>
          </a:solidFill>
        </p:spPr>
        <p:txBody>
          <a:bodyPr wrap="square">
            <a:spAutoFit/>
          </a:bodyPr>
          <a:lstStyle/>
          <a:p>
            <a:r>
              <a:rPr lang="en-US" sz="1600" dirty="0">
                <a:solidFill>
                  <a:srgbClr val="FF0000"/>
                </a:solidFill>
              </a:rPr>
              <a:t>Click “Delete” and “Yes” to confirm to permanently delete the plan.</a:t>
            </a:r>
            <a:endParaRPr lang="zh-TW" altLang="zh-TW" sz="1600" dirty="0">
              <a:solidFill>
                <a:srgbClr val="FF0000"/>
              </a:solidFill>
            </a:endParaRPr>
          </a:p>
        </p:txBody>
      </p:sp>
      <p:sp>
        <p:nvSpPr>
          <p:cNvPr id="10" name="Rectangle 9">
            <a:extLst>
              <a:ext uri="{FF2B5EF4-FFF2-40B4-BE49-F238E27FC236}">
                <a16:creationId xmlns:a16="http://schemas.microsoft.com/office/drawing/2014/main" id="{6FE19EB5-C0B1-48CC-8CC4-F46FB21A7B22}"/>
              </a:ext>
            </a:extLst>
          </p:cNvPr>
          <p:cNvSpPr/>
          <p:nvPr/>
        </p:nvSpPr>
        <p:spPr>
          <a:xfrm>
            <a:off x="44927" y="5854086"/>
            <a:ext cx="8559521"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12F45AA-0685-40F8-B51E-35AE64ABD630}"/>
              </a:ext>
            </a:extLst>
          </p:cNvPr>
          <p:cNvCxnSpPr>
            <a:cxnSpLocks/>
          </p:cNvCxnSpPr>
          <p:nvPr/>
        </p:nvCxnSpPr>
        <p:spPr>
          <a:xfrm flipV="1">
            <a:off x="1331640" y="5916508"/>
            <a:ext cx="0" cy="34184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33A62548-7291-4EBE-B33D-13E5BB5E33D9}"/>
              </a:ext>
            </a:extLst>
          </p:cNvPr>
          <p:cNvCxnSpPr>
            <a:cxnSpLocks/>
          </p:cNvCxnSpPr>
          <p:nvPr/>
        </p:nvCxnSpPr>
        <p:spPr>
          <a:xfrm flipV="1">
            <a:off x="7740352" y="5512799"/>
            <a:ext cx="832148" cy="7917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3" name="Rectangle 12">
            <a:extLst>
              <a:ext uri="{FF2B5EF4-FFF2-40B4-BE49-F238E27FC236}">
                <a16:creationId xmlns:a16="http://schemas.microsoft.com/office/drawing/2014/main" id="{EBC7FA32-A2A5-444D-9D5D-FA09800A6583}"/>
              </a:ext>
            </a:extLst>
          </p:cNvPr>
          <p:cNvSpPr/>
          <p:nvPr/>
        </p:nvSpPr>
        <p:spPr>
          <a:xfrm>
            <a:off x="8580132" y="5228928"/>
            <a:ext cx="500551" cy="2838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F89310D8-3DED-4CC2-9D5C-3CB7213C9970}"/>
              </a:ext>
            </a:extLst>
          </p:cNvPr>
          <p:cNvCxnSpPr>
            <a:cxnSpLocks/>
          </p:cNvCxnSpPr>
          <p:nvPr/>
        </p:nvCxnSpPr>
        <p:spPr>
          <a:xfrm>
            <a:off x="7267887" y="1934373"/>
            <a:ext cx="576064" cy="196574"/>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7" name="Rectangle 16">
            <a:extLst>
              <a:ext uri="{FF2B5EF4-FFF2-40B4-BE49-F238E27FC236}">
                <a16:creationId xmlns:a16="http://schemas.microsoft.com/office/drawing/2014/main" id="{1BC9703B-B8F6-40CF-9FFE-01B4D276996D}"/>
              </a:ext>
            </a:extLst>
          </p:cNvPr>
          <p:cNvSpPr/>
          <p:nvPr/>
        </p:nvSpPr>
        <p:spPr>
          <a:xfrm>
            <a:off x="6044090" y="1726971"/>
            <a:ext cx="1391054" cy="338554"/>
          </a:xfrm>
          <a:prstGeom prst="rect">
            <a:avLst/>
          </a:prstGeom>
          <a:noFill/>
        </p:spPr>
        <p:txBody>
          <a:bodyPr wrap="square">
            <a:spAutoFit/>
          </a:bodyPr>
          <a:lstStyle/>
          <a:p>
            <a:pPr lvl="0"/>
            <a:r>
              <a:rPr lang="en-US" sz="1600" dirty="0">
                <a:solidFill>
                  <a:srgbClr val="FF0000"/>
                </a:solidFill>
              </a:rPr>
              <a:t>View all plans</a:t>
            </a:r>
            <a:endParaRPr lang="en-US" altLang="zh-TW" sz="1600" dirty="0">
              <a:solidFill>
                <a:srgbClr val="FF0000"/>
              </a:solidFill>
            </a:endParaRPr>
          </a:p>
        </p:txBody>
      </p:sp>
    </p:spTree>
    <p:extLst>
      <p:ext uri="{BB962C8B-B14F-4D97-AF65-F5344CB8AC3E}">
        <p14:creationId xmlns:p14="http://schemas.microsoft.com/office/powerpoint/2010/main" val="20339952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2"/>
                                        </p:tgtEl>
                                      </p:cBhvr>
                                    </p:animEffect>
                                    <p:set>
                                      <p:cBhvr>
                                        <p:cTn id="60" dur="1" fill="hold">
                                          <p:stCondLst>
                                            <p:cond delay="499"/>
                                          </p:stCondLst>
                                        </p:cTn>
                                        <p:tgtEl>
                                          <p:spTgt spid="12"/>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9"/>
                                        </p:tgtEl>
                                      </p:cBhvr>
                                    </p:animEffect>
                                    <p:set>
                                      <p:cBhvr>
                                        <p:cTn id="63" dur="1" fill="hold">
                                          <p:stCondLst>
                                            <p:cond delay="499"/>
                                          </p:stCondLst>
                                        </p:cTn>
                                        <p:tgtEl>
                                          <p:spTgt spid="9"/>
                                        </p:tgtEl>
                                        <p:attrNameLst>
                                          <p:attrName>style.visibility</p:attrName>
                                        </p:attrNameLst>
                                      </p:cBhvr>
                                      <p:to>
                                        <p:strVal val="hidden"/>
                                      </p:to>
                                    </p:set>
                                  </p:childTnLst>
                                </p:cTn>
                              </p:par>
                              <p:par>
                                <p:cTn id="64" presetID="2" presetClass="entr" presetSubtype="4"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par>
                                <p:cTn id="68" presetID="10" presetClass="exit" presetSubtype="0" fill="hold" nodeType="with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3" grpId="0" animBg="1"/>
      <p:bldP spid="13" grpId="1" animBg="1"/>
      <p:bldP spid="17" grpId="0"/>
      <p:bldP spid="1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FADD29-2639-4844-9AAC-C6838F4A81B0}"/>
              </a:ext>
            </a:extLst>
          </p:cNvPr>
          <p:cNvPicPr>
            <a:picLocks noChangeAspect="1"/>
          </p:cNvPicPr>
          <p:nvPr/>
        </p:nvPicPr>
        <p:blipFill>
          <a:blip r:embed="rId2"/>
          <a:stretch>
            <a:fillRect/>
          </a:stretch>
        </p:blipFill>
        <p:spPr>
          <a:xfrm>
            <a:off x="233203" y="762132"/>
            <a:ext cx="8372221" cy="5844039"/>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5756127" y="2441467"/>
            <a:ext cx="2520280" cy="1323439"/>
          </a:xfrm>
          <a:prstGeom prst="rect">
            <a:avLst/>
          </a:prstGeom>
          <a:solidFill>
            <a:schemeClr val="bg1"/>
          </a:solidFill>
        </p:spPr>
        <p:txBody>
          <a:bodyPr wrap="square">
            <a:spAutoFit/>
          </a:bodyPr>
          <a:lstStyle/>
          <a:p>
            <a:r>
              <a:rPr lang="en-GB" sz="1600" dirty="0">
                <a:solidFill>
                  <a:srgbClr val="FF0000"/>
                </a:solidFill>
              </a:rPr>
              <a:t>Display study plan in calendar presentation that is suitable for printing.</a:t>
            </a:r>
          </a:p>
          <a:p>
            <a:r>
              <a:rPr lang="en-US" sz="1600" dirty="0">
                <a:solidFill>
                  <a:srgbClr val="FF0000"/>
                </a:solidFill>
              </a:rPr>
              <a:t>(No editing is available in this view )</a:t>
            </a:r>
          </a:p>
        </p:txBody>
      </p:sp>
      <p:sp>
        <p:nvSpPr>
          <p:cNvPr id="7" name="Rectangle 6">
            <a:extLst>
              <a:ext uri="{FF2B5EF4-FFF2-40B4-BE49-F238E27FC236}">
                <a16:creationId xmlns:a16="http://schemas.microsoft.com/office/drawing/2014/main" id="{99CA2A83-192B-4B73-9516-AB58C0432481}"/>
              </a:ext>
            </a:extLst>
          </p:cNvPr>
          <p:cNvSpPr/>
          <p:nvPr/>
        </p:nvSpPr>
        <p:spPr>
          <a:xfrm>
            <a:off x="5756127" y="1268761"/>
            <a:ext cx="1656184" cy="39859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H="1" flipV="1">
            <a:off x="6624228" y="1451359"/>
            <a:ext cx="180020" cy="10415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121945" y="6108404"/>
            <a:ext cx="483479" cy="4169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9E95EBE0-A81C-4370-9FDC-39774F32C79D}"/>
              </a:ext>
            </a:extLst>
          </p:cNvPr>
          <p:cNvSpPr txBox="1">
            <a:spLocks/>
          </p:cNvSpPr>
          <p:nvPr/>
        </p:nvSpPr>
        <p:spPr>
          <a:xfrm>
            <a:off x="13736" y="251829"/>
            <a:ext cx="8358485" cy="42947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626110" indent="0">
              <a:buFont typeface="Arial" pitchFamily="34" charset="0"/>
              <a:buNone/>
              <a:defRPr/>
            </a:pPr>
            <a:r>
              <a:rPr lang="en-US" altLang="zh-TW" b="1" dirty="0">
                <a:solidFill>
                  <a:schemeClr val="tx2"/>
                </a:solidFill>
                <a:latin typeface="Arial" panose="020B0604020202020204" pitchFamily="34" charset="0"/>
                <a:cs typeface="Arial" panose="020B0604020202020204" pitchFamily="34" charset="0"/>
              </a:rPr>
              <a:t>Calendar View</a:t>
            </a:r>
          </a:p>
        </p:txBody>
      </p:sp>
      <p:cxnSp>
        <p:nvCxnSpPr>
          <p:cNvPr id="15" name="Straight Arrow Connector 14">
            <a:extLst>
              <a:ext uri="{FF2B5EF4-FFF2-40B4-BE49-F238E27FC236}">
                <a16:creationId xmlns:a16="http://schemas.microsoft.com/office/drawing/2014/main" id="{F57F51EE-F9EA-49FF-ABBE-4C4153DB93DB}"/>
              </a:ext>
            </a:extLst>
          </p:cNvPr>
          <p:cNvCxnSpPr>
            <a:cxnSpLocks/>
            <a:stCxn id="5" idx="2"/>
          </p:cNvCxnSpPr>
          <p:nvPr/>
        </p:nvCxnSpPr>
        <p:spPr>
          <a:xfrm>
            <a:off x="7016267" y="3764906"/>
            <a:ext cx="1355954" cy="23999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366586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10" presetClass="exit" presetSubtype="0" fill="hold" nodeType="with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4" grpId="0" animBg="1"/>
      <p:bldP spid="1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208731-EB5C-44D2-97B6-3C3C656754CA}"/>
              </a:ext>
            </a:extLst>
          </p:cNvPr>
          <p:cNvPicPr>
            <a:picLocks noChangeAspect="1"/>
          </p:cNvPicPr>
          <p:nvPr/>
        </p:nvPicPr>
        <p:blipFill>
          <a:blip r:embed="rId2"/>
          <a:stretch>
            <a:fillRect/>
          </a:stretch>
        </p:blipFill>
        <p:spPr>
          <a:xfrm>
            <a:off x="0" y="177799"/>
            <a:ext cx="9144000" cy="6373091"/>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5724128" y="2260794"/>
            <a:ext cx="2934488" cy="1323439"/>
          </a:xfrm>
          <a:prstGeom prst="rect">
            <a:avLst/>
          </a:prstGeom>
          <a:solidFill>
            <a:schemeClr val="bg1"/>
          </a:solidFill>
        </p:spPr>
        <p:txBody>
          <a:bodyPr wrap="square">
            <a:spAutoFit/>
          </a:bodyPr>
          <a:lstStyle/>
          <a:p>
            <a:r>
              <a:rPr lang="en-US" sz="1600" dirty="0">
                <a:solidFill>
                  <a:srgbClr val="FF0000"/>
                </a:solidFill>
              </a:rPr>
              <a:t>Click ‘Audit’ in Calendar View to generate a Plan Audit, which will display all courses from the Plan in an advising worksheet in an embedded window.</a:t>
            </a:r>
          </a:p>
        </p:txBody>
      </p:sp>
      <p:sp>
        <p:nvSpPr>
          <p:cNvPr id="6" name="Rectangle 5">
            <a:extLst>
              <a:ext uri="{FF2B5EF4-FFF2-40B4-BE49-F238E27FC236}">
                <a16:creationId xmlns:a16="http://schemas.microsoft.com/office/drawing/2014/main" id="{156F9CF6-4A44-4098-B4A5-DF379AFA3179}"/>
              </a:ext>
            </a:extLst>
          </p:cNvPr>
          <p:cNvSpPr/>
          <p:nvPr/>
        </p:nvSpPr>
        <p:spPr>
          <a:xfrm>
            <a:off x="5442075" y="4611153"/>
            <a:ext cx="1944216" cy="830997"/>
          </a:xfrm>
          <a:prstGeom prst="rect">
            <a:avLst/>
          </a:prstGeom>
          <a:noFill/>
        </p:spPr>
        <p:txBody>
          <a:bodyPr wrap="square">
            <a:spAutoFit/>
          </a:bodyPr>
          <a:lstStyle/>
          <a:p>
            <a:r>
              <a:rPr lang="en-US" altLang="zh-TW" sz="1600" dirty="0">
                <a:solidFill>
                  <a:srgbClr val="FF0000"/>
                </a:solidFill>
              </a:rPr>
              <a:t>The planned requirements are highlighted</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283968" y="4263137"/>
            <a:ext cx="1158108" cy="8309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733816" y="2564904"/>
            <a:ext cx="694167" cy="309445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55577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6" grpId="1"/>
      <p:bldP spid="7" grpId="0" animBg="1"/>
      <p:bldP spid="7" grpId="1" animBg="1"/>
      <p:bldP spid="14" grpId="0" animBg="1"/>
      <p:bldP spid="14"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8592F-3869-4236-A16D-9B27456BDADE}"/>
              </a:ext>
            </a:extLst>
          </p:cNvPr>
          <p:cNvPicPr>
            <a:picLocks noChangeAspect="1"/>
          </p:cNvPicPr>
          <p:nvPr/>
        </p:nvPicPr>
        <p:blipFill>
          <a:blip r:embed="rId2"/>
          <a:stretch>
            <a:fillRect/>
          </a:stretch>
        </p:blipFill>
        <p:spPr>
          <a:xfrm>
            <a:off x="316093" y="670279"/>
            <a:ext cx="8532440" cy="5935892"/>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2771800" y="2289367"/>
            <a:ext cx="2736304" cy="1569660"/>
          </a:xfrm>
          <a:prstGeom prst="rect">
            <a:avLst/>
          </a:prstGeom>
          <a:solidFill>
            <a:schemeClr val="bg1"/>
          </a:solidFill>
        </p:spPr>
        <p:txBody>
          <a:bodyPr wrap="square">
            <a:spAutoFit/>
          </a:bodyPr>
          <a:lstStyle/>
          <a:p>
            <a:r>
              <a:rPr lang="en-GB" sz="1600" dirty="0">
                <a:solidFill>
                  <a:srgbClr val="FF0000"/>
                </a:solidFill>
              </a:rPr>
              <a:t>The Notes view allows the user to view a plan in a comprehensive presentation that is suitable for printing.</a:t>
            </a:r>
          </a:p>
          <a:p>
            <a:r>
              <a:rPr lang="en-GB" sz="1600" dirty="0">
                <a:solidFill>
                  <a:srgbClr val="FF0000"/>
                </a:solidFill>
              </a:rPr>
              <a:t> (Again, </a:t>
            </a:r>
            <a:r>
              <a:rPr lang="en-US" sz="1600" dirty="0">
                <a:solidFill>
                  <a:srgbClr val="FF0000"/>
                </a:solidFill>
              </a:rPr>
              <a:t>no editing of the plan is available in this view )</a:t>
            </a:r>
          </a:p>
        </p:txBody>
      </p:sp>
      <p:sp>
        <p:nvSpPr>
          <p:cNvPr id="6" name="Rectangle 5">
            <a:extLst>
              <a:ext uri="{FF2B5EF4-FFF2-40B4-BE49-F238E27FC236}">
                <a16:creationId xmlns:a16="http://schemas.microsoft.com/office/drawing/2014/main" id="{156F9CF6-4A44-4098-B4A5-DF379AFA3179}"/>
              </a:ext>
            </a:extLst>
          </p:cNvPr>
          <p:cNvSpPr/>
          <p:nvPr/>
        </p:nvSpPr>
        <p:spPr>
          <a:xfrm>
            <a:off x="4067944" y="4319074"/>
            <a:ext cx="3024336" cy="1569660"/>
          </a:xfrm>
          <a:prstGeom prst="rect">
            <a:avLst/>
          </a:prstGeom>
          <a:solidFill>
            <a:schemeClr val="bg1"/>
          </a:solidFill>
        </p:spPr>
        <p:txBody>
          <a:bodyPr wrap="square">
            <a:spAutoFit/>
          </a:bodyPr>
          <a:lstStyle/>
          <a:p>
            <a:r>
              <a:rPr lang="en-GB" sz="1600" dirty="0">
                <a:solidFill>
                  <a:srgbClr val="FF0000"/>
                </a:solidFill>
              </a:rPr>
              <a:t>Under the Expanded mode, all selected courses, semesters and notes display underneath the corresponding items and will be included when printing.  Click “Print” for printing.</a:t>
            </a:r>
          </a:p>
        </p:txBody>
      </p:sp>
      <p:sp>
        <p:nvSpPr>
          <p:cNvPr id="7" name="Rectangle 6">
            <a:extLst>
              <a:ext uri="{FF2B5EF4-FFF2-40B4-BE49-F238E27FC236}">
                <a16:creationId xmlns:a16="http://schemas.microsoft.com/office/drawing/2014/main" id="{99CA2A83-192B-4B73-9516-AB58C0432481}"/>
              </a:ext>
            </a:extLst>
          </p:cNvPr>
          <p:cNvSpPr/>
          <p:nvPr/>
        </p:nvSpPr>
        <p:spPr>
          <a:xfrm>
            <a:off x="5976156" y="1070246"/>
            <a:ext cx="1656184" cy="55855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flipV="1">
            <a:off x="4427984" y="1488556"/>
            <a:ext cx="2160240" cy="912272"/>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948264" y="5085184"/>
            <a:ext cx="1423957" cy="110253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372221" y="6175055"/>
            <a:ext cx="476312" cy="35028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1">
            <a:extLst>
              <a:ext uri="{FF2B5EF4-FFF2-40B4-BE49-F238E27FC236}">
                <a16:creationId xmlns:a16="http://schemas.microsoft.com/office/drawing/2014/main" id="{2A0D650E-2084-40DB-8CC3-2FA9C43A358B}"/>
              </a:ext>
            </a:extLst>
          </p:cNvPr>
          <p:cNvSpPr txBox="1">
            <a:spLocks/>
          </p:cNvSpPr>
          <p:nvPr/>
        </p:nvSpPr>
        <p:spPr>
          <a:xfrm>
            <a:off x="13736" y="251829"/>
            <a:ext cx="8358485" cy="429476"/>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626110" indent="0">
              <a:buFont typeface="Arial" pitchFamily="34" charset="0"/>
              <a:buNone/>
              <a:defRPr/>
            </a:pPr>
            <a:r>
              <a:rPr lang="en-US" altLang="zh-TW" b="1" dirty="0">
                <a:solidFill>
                  <a:schemeClr val="tx2"/>
                </a:solidFill>
                <a:latin typeface="Arial" panose="020B0604020202020204" pitchFamily="34" charset="0"/>
                <a:cs typeface="Arial" panose="020B0604020202020204" pitchFamily="34" charset="0"/>
              </a:rPr>
              <a:t>Note View</a:t>
            </a:r>
          </a:p>
        </p:txBody>
      </p:sp>
      <p:cxnSp>
        <p:nvCxnSpPr>
          <p:cNvPr id="15" name="Straight Arrow Connector 14">
            <a:extLst>
              <a:ext uri="{FF2B5EF4-FFF2-40B4-BE49-F238E27FC236}">
                <a16:creationId xmlns:a16="http://schemas.microsoft.com/office/drawing/2014/main" id="{92C44321-51AD-48B0-A0E9-D9F82C1FFC23}"/>
              </a:ext>
            </a:extLst>
          </p:cNvPr>
          <p:cNvCxnSpPr>
            <a:cxnSpLocks/>
          </p:cNvCxnSpPr>
          <p:nvPr/>
        </p:nvCxnSpPr>
        <p:spPr>
          <a:xfrm flipV="1">
            <a:off x="6588224" y="3563951"/>
            <a:ext cx="1820160" cy="803796"/>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370572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10" presetClass="exit" presetSubtype="0" fill="hold" nodeType="withEffect">
                                  <p:stCondLst>
                                    <p:cond delay="0"/>
                                  </p:stCondLst>
                                  <p:childTnLst>
                                    <p:animEffect transition="out" filter="fad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14" grpId="0" animBg="1"/>
      <p:bldP spid="1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0D5223-D5FF-4C80-A923-7E0BA7304110}"/>
              </a:ext>
            </a:extLst>
          </p:cNvPr>
          <p:cNvPicPr>
            <a:picLocks noChangeAspect="1"/>
          </p:cNvPicPr>
          <p:nvPr/>
        </p:nvPicPr>
        <p:blipFill rotWithShape="1">
          <a:blip r:embed="rId2"/>
          <a:srcRect t="9517" b="32009"/>
          <a:stretch/>
        </p:blipFill>
        <p:spPr>
          <a:xfrm>
            <a:off x="0" y="3090759"/>
            <a:ext cx="9144000" cy="3744417"/>
          </a:xfrm>
          <a:prstGeom prst="rect">
            <a:avLst/>
          </a:prstGeom>
        </p:spPr>
      </p:pic>
      <p:sp>
        <p:nvSpPr>
          <p:cNvPr id="5" name="Rectangle 4">
            <a:extLst>
              <a:ext uri="{FF2B5EF4-FFF2-40B4-BE49-F238E27FC236}">
                <a16:creationId xmlns:a16="http://schemas.microsoft.com/office/drawing/2014/main" id="{4A633C87-C3FD-4CD6-BEBD-A682AAD355BE}"/>
              </a:ext>
            </a:extLst>
          </p:cNvPr>
          <p:cNvSpPr/>
          <p:nvPr/>
        </p:nvSpPr>
        <p:spPr>
          <a:xfrm>
            <a:off x="1892099" y="4016846"/>
            <a:ext cx="4882559" cy="584775"/>
          </a:xfrm>
          <a:prstGeom prst="rect">
            <a:avLst/>
          </a:prstGeom>
          <a:noFill/>
        </p:spPr>
        <p:txBody>
          <a:bodyPr wrap="square">
            <a:spAutoFit/>
          </a:bodyPr>
          <a:lstStyle/>
          <a:p>
            <a:r>
              <a:rPr lang="en-GB" sz="1600" dirty="0">
                <a:solidFill>
                  <a:srgbClr val="FF0000"/>
                </a:solidFill>
              </a:rPr>
              <a:t>With the Collapsed mode, only a note icon will display with NO content will be included when printing. </a:t>
            </a:r>
            <a:endParaRPr lang="en-US" sz="1600" dirty="0">
              <a:solidFill>
                <a:srgbClr val="FF0000"/>
              </a:solidFill>
            </a:endParaRPr>
          </a:p>
        </p:txBody>
      </p:sp>
      <p:sp>
        <p:nvSpPr>
          <p:cNvPr id="6" name="Rectangle 5">
            <a:extLst>
              <a:ext uri="{FF2B5EF4-FFF2-40B4-BE49-F238E27FC236}">
                <a16:creationId xmlns:a16="http://schemas.microsoft.com/office/drawing/2014/main" id="{156F9CF6-4A44-4098-B4A5-DF379AFA3179}"/>
              </a:ext>
            </a:extLst>
          </p:cNvPr>
          <p:cNvSpPr/>
          <p:nvPr/>
        </p:nvSpPr>
        <p:spPr>
          <a:xfrm>
            <a:off x="5004048" y="4777503"/>
            <a:ext cx="1770610" cy="1323439"/>
          </a:xfrm>
          <a:prstGeom prst="rect">
            <a:avLst/>
          </a:prstGeom>
          <a:solidFill>
            <a:schemeClr val="bg1"/>
          </a:solidFill>
        </p:spPr>
        <p:txBody>
          <a:bodyPr wrap="square">
            <a:spAutoFit/>
          </a:bodyPr>
          <a:lstStyle/>
          <a:p>
            <a:r>
              <a:rPr lang="en-GB" sz="1600" dirty="0">
                <a:solidFill>
                  <a:srgbClr val="FF0000"/>
                </a:solidFill>
              </a:rPr>
              <a:t>Hover to show a note preview, and click on this icon to open the Notes window.</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590769" y="3513462"/>
            <a:ext cx="256084"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a:stCxn id="5" idx="1"/>
          </p:cNvCxnSpPr>
          <p:nvPr/>
        </p:nvCxnSpPr>
        <p:spPr>
          <a:xfrm flipH="1" flipV="1">
            <a:off x="755579" y="3628844"/>
            <a:ext cx="1136520" cy="680390"/>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a:off x="6626595" y="5211606"/>
            <a:ext cx="1979827" cy="272321"/>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8636794" y="5395016"/>
            <a:ext cx="327694" cy="33799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70EFBD-CCFA-4066-9B45-32E3D91D7666}"/>
              </a:ext>
            </a:extLst>
          </p:cNvPr>
          <p:cNvPicPr>
            <a:picLocks noChangeAspect="1"/>
          </p:cNvPicPr>
          <p:nvPr/>
        </p:nvPicPr>
        <p:blipFill rotWithShape="1">
          <a:blip r:embed="rId3"/>
          <a:srcRect b="54528"/>
          <a:stretch/>
        </p:blipFill>
        <p:spPr>
          <a:xfrm>
            <a:off x="0" y="248327"/>
            <a:ext cx="9144000" cy="2892641"/>
          </a:xfrm>
          <a:prstGeom prst="rect">
            <a:avLst/>
          </a:prstGeom>
        </p:spPr>
      </p:pic>
      <p:sp>
        <p:nvSpPr>
          <p:cNvPr id="11" name="Rectangle 10">
            <a:extLst>
              <a:ext uri="{FF2B5EF4-FFF2-40B4-BE49-F238E27FC236}">
                <a16:creationId xmlns:a16="http://schemas.microsoft.com/office/drawing/2014/main" id="{F6FBAD40-0D50-4A1C-8A3E-5CEB2E30A0C5}"/>
              </a:ext>
            </a:extLst>
          </p:cNvPr>
          <p:cNvSpPr/>
          <p:nvPr/>
        </p:nvSpPr>
        <p:spPr>
          <a:xfrm>
            <a:off x="2411760" y="1392921"/>
            <a:ext cx="1729565" cy="830997"/>
          </a:xfrm>
          <a:prstGeom prst="rect">
            <a:avLst/>
          </a:prstGeom>
          <a:noFill/>
        </p:spPr>
        <p:txBody>
          <a:bodyPr wrap="square">
            <a:spAutoFit/>
          </a:bodyPr>
          <a:lstStyle/>
          <a:p>
            <a:r>
              <a:rPr lang="en-US" sz="1600" dirty="0">
                <a:solidFill>
                  <a:srgbClr val="FF0000"/>
                </a:solidFill>
              </a:rPr>
              <a:t>Click “Hide all notes” to enter </a:t>
            </a:r>
            <a:r>
              <a:rPr lang="en-GB" sz="1600" dirty="0">
                <a:solidFill>
                  <a:srgbClr val="FF0000"/>
                </a:solidFill>
              </a:rPr>
              <a:t>Collapsed mode</a:t>
            </a:r>
            <a:endParaRPr lang="en-US" sz="1600" dirty="0">
              <a:solidFill>
                <a:srgbClr val="FF0000"/>
              </a:solidFill>
            </a:endParaRPr>
          </a:p>
        </p:txBody>
      </p:sp>
      <p:sp>
        <p:nvSpPr>
          <p:cNvPr id="13" name="Rectangle 12">
            <a:extLst>
              <a:ext uri="{FF2B5EF4-FFF2-40B4-BE49-F238E27FC236}">
                <a16:creationId xmlns:a16="http://schemas.microsoft.com/office/drawing/2014/main" id="{76EAAAFA-F62E-4794-A7C8-3B18F7B9D1DF}"/>
              </a:ext>
            </a:extLst>
          </p:cNvPr>
          <p:cNvSpPr/>
          <p:nvPr/>
        </p:nvSpPr>
        <p:spPr>
          <a:xfrm>
            <a:off x="107505" y="2077953"/>
            <a:ext cx="115212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5" name="Straight Arrow Connector 14">
            <a:extLst>
              <a:ext uri="{FF2B5EF4-FFF2-40B4-BE49-F238E27FC236}">
                <a16:creationId xmlns:a16="http://schemas.microsoft.com/office/drawing/2014/main" id="{3C90F130-952F-465C-B3B3-C67F1B32672D}"/>
              </a:ext>
            </a:extLst>
          </p:cNvPr>
          <p:cNvCxnSpPr>
            <a:cxnSpLocks/>
          </p:cNvCxnSpPr>
          <p:nvPr/>
        </p:nvCxnSpPr>
        <p:spPr>
          <a:xfrm flipH="1">
            <a:off x="1271479" y="1846517"/>
            <a:ext cx="1212289" cy="377438"/>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9021502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7" grpId="1" animBg="1"/>
      <p:bldP spid="14" grpId="0" animBg="1"/>
      <p:bldP spid="14" grpId="1" animBg="1"/>
      <p:bldP spid="11" grpId="0"/>
      <p:bldP spid="11" grpId="1"/>
      <p:bldP spid="13" grpId="0" animBg="1"/>
      <p:bldP spid="1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E6DA2-095A-49FA-AEAA-7DCE40792566}"/>
              </a:ext>
            </a:extLst>
          </p:cNvPr>
          <p:cNvPicPr>
            <a:picLocks noChangeAspect="1"/>
          </p:cNvPicPr>
          <p:nvPr/>
        </p:nvPicPr>
        <p:blipFill>
          <a:blip r:embed="rId2"/>
          <a:stretch>
            <a:fillRect/>
          </a:stretch>
        </p:blipFill>
        <p:spPr>
          <a:xfrm>
            <a:off x="0" y="241088"/>
            <a:ext cx="9144000" cy="6375824"/>
          </a:xfrm>
          <a:prstGeom prst="rect">
            <a:avLst/>
          </a:prstGeom>
        </p:spPr>
      </p:pic>
      <p:sp>
        <p:nvSpPr>
          <p:cNvPr id="6" name="Rectangle 5">
            <a:extLst>
              <a:ext uri="{FF2B5EF4-FFF2-40B4-BE49-F238E27FC236}">
                <a16:creationId xmlns:a16="http://schemas.microsoft.com/office/drawing/2014/main" id="{156F9CF6-4A44-4098-B4A5-DF379AFA3179}"/>
              </a:ext>
            </a:extLst>
          </p:cNvPr>
          <p:cNvSpPr/>
          <p:nvPr/>
        </p:nvSpPr>
        <p:spPr>
          <a:xfrm>
            <a:off x="5442075" y="4611153"/>
            <a:ext cx="1722213" cy="830997"/>
          </a:xfrm>
          <a:prstGeom prst="rect">
            <a:avLst/>
          </a:prstGeom>
          <a:noFill/>
        </p:spPr>
        <p:txBody>
          <a:bodyPr wrap="square">
            <a:spAutoFit/>
          </a:bodyPr>
          <a:lstStyle/>
          <a:p>
            <a:r>
              <a:rPr lang="en-US" altLang="zh-TW" sz="1600" dirty="0">
                <a:solidFill>
                  <a:srgbClr val="FF0000"/>
                </a:solidFill>
              </a:rPr>
              <a:t>The planned requirements are highlighted</a:t>
            </a:r>
            <a:endParaRPr lang="zh-TW" altLang="zh-TW" sz="1600" dirty="0">
              <a:solidFill>
                <a:srgbClr val="FF0000"/>
              </a:solidFill>
            </a:endParaRPr>
          </a:p>
        </p:txBody>
      </p:sp>
      <p:sp>
        <p:nvSpPr>
          <p:cNvPr id="7" name="Rectangle 6">
            <a:extLst>
              <a:ext uri="{FF2B5EF4-FFF2-40B4-BE49-F238E27FC236}">
                <a16:creationId xmlns:a16="http://schemas.microsoft.com/office/drawing/2014/main" id="{99CA2A83-192B-4B73-9516-AB58C0432481}"/>
              </a:ext>
            </a:extLst>
          </p:cNvPr>
          <p:cNvSpPr/>
          <p:nvPr/>
        </p:nvSpPr>
        <p:spPr>
          <a:xfrm>
            <a:off x="8226568" y="6092913"/>
            <a:ext cx="432048" cy="29193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136D823-59D2-461D-AA79-29F0EC246BCD}"/>
              </a:ext>
            </a:extLst>
          </p:cNvPr>
          <p:cNvCxnSpPr>
            <a:cxnSpLocks/>
          </p:cNvCxnSpPr>
          <p:nvPr/>
        </p:nvCxnSpPr>
        <p:spPr>
          <a:xfrm>
            <a:off x="6644258" y="3519988"/>
            <a:ext cx="1668426" cy="2572925"/>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12" name="Straight Arrow Connector 11">
            <a:extLst>
              <a:ext uri="{FF2B5EF4-FFF2-40B4-BE49-F238E27FC236}">
                <a16:creationId xmlns:a16="http://schemas.microsoft.com/office/drawing/2014/main" id="{6D82A70C-2C59-478B-80EA-3B5D88C9254A}"/>
              </a:ext>
            </a:extLst>
          </p:cNvPr>
          <p:cNvCxnSpPr>
            <a:cxnSpLocks/>
          </p:cNvCxnSpPr>
          <p:nvPr/>
        </p:nvCxnSpPr>
        <p:spPr>
          <a:xfrm flipH="1" flipV="1">
            <a:off x="4405946" y="4263137"/>
            <a:ext cx="1036130" cy="830997"/>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sp>
        <p:nvSpPr>
          <p:cNvPr id="14" name="Rectangle 13">
            <a:extLst>
              <a:ext uri="{FF2B5EF4-FFF2-40B4-BE49-F238E27FC236}">
                <a16:creationId xmlns:a16="http://schemas.microsoft.com/office/drawing/2014/main" id="{7629F1A5-BBA0-448A-9591-02C0B5543A32}"/>
              </a:ext>
            </a:extLst>
          </p:cNvPr>
          <p:cNvSpPr/>
          <p:nvPr/>
        </p:nvSpPr>
        <p:spPr>
          <a:xfrm>
            <a:off x="3686745" y="2440026"/>
            <a:ext cx="719201" cy="322122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2794D0-6E14-4593-9E85-8EACC1332891}"/>
              </a:ext>
            </a:extLst>
          </p:cNvPr>
          <p:cNvSpPr/>
          <p:nvPr/>
        </p:nvSpPr>
        <p:spPr>
          <a:xfrm>
            <a:off x="5004048" y="2627040"/>
            <a:ext cx="2934488" cy="1323439"/>
          </a:xfrm>
          <a:prstGeom prst="rect">
            <a:avLst/>
          </a:prstGeom>
          <a:solidFill>
            <a:schemeClr val="bg1"/>
          </a:solidFill>
        </p:spPr>
        <p:txBody>
          <a:bodyPr wrap="square">
            <a:spAutoFit/>
          </a:bodyPr>
          <a:lstStyle/>
          <a:p>
            <a:r>
              <a:rPr lang="en-US" sz="1600" dirty="0">
                <a:solidFill>
                  <a:srgbClr val="FF0000"/>
                </a:solidFill>
              </a:rPr>
              <a:t>Click ‘Audit’ in Notes View to generate a Plan Audit, which will display all courses from the Plan in an advising worksheet in an embedded window.</a:t>
            </a:r>
          </a:p>
        </p:txBody>
      </p:sp>
    </p:spTree>
    <p:extLst>
      <p:ext uri="{BB962C8B-B14F-4D97-AF65-F5344CB8AC3E}">
        <p14:creationId xmlns:p14="http://schemas.microsoft.com/office/powerpoint/2010/main" val="1106744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0" presetClass="exit" presetSubtype="0" fill="hold"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14" grpId="0" animBg="1"/>
      <p:bldP spid="14"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F1C00-A804-479C-B96D-44732B6DEB94}"/>
              </a:ext>
            </a:extLst>
          </p:cNvPr>
          <p:cNvPicPr>
            <a:picLocks noChangeAspect="1"/>
          </p:cNvPicPr>
          <p:nvPr/>
        </p:nvPicPr>
        <p:blipFill>
          <a:blip r:embed="rId2"/>
          <a:stretch>
            <a:fillRect/>
          </a:stretch>
        </p:blipFill>
        <p:spPr>
          <a:xfrm>
            <a:off x="1238151" y="908720"/>
            <a:ext cx="6581775" cy="3686175"/>
          </a:xfrm>
          <a:prstGeom prst="rect">
            <a:avLst/>
          </a:prstGeom>
        </p:spPr>
      </p:pic>
      <p:sp>
        <p:nvSpPr>
          <p:cNvPr id="3" name="TextBox 2">
            <a:extLst>
              <a:ext uri="{FF2B5EF4-FFF2-40B4-BE49-F238E27FC236}">
                <a16:creationId xmlns:a16="http://schemas.microsoft.com/office/drawing/2014/main" id="{1405C358-505D-4BD6-A887-1B370E89CA39}"/>
              </a:ext>
            </a:extLst>
          </p:cNvPr>
          <p:cNvSpPr txBox="1"/>
          <p:nvPr/>
        </p:nvSpPr>
        <p:spPr>
          <a:xfrm>
            <a:off x="1238151" y="4869160"/>
            <a:ext cx="6912768" cy="1477328"/>
          </a:xfrm>
          <a:prstGeom prst="rect">
            <a:avLst/>
          </a:prstGeom>
          <a:noFill/>
        </p:spPr>
        <p:txBody>
          <a:bodyPr wrap="square" rtlCol="0">
            <a:spAutoFit/>
          </a:bodyPr>
          <a:lstStyle/>
          <a:p>
            <a:r>
              <a:rPr lang="en-US" dirty="0">
                <a:hlinkClick r:id="rId3"/>
              </a:rPr>
              <a:t>https://eduhk.ap.panopto.com/Panopto/Pages/Embed.aspx?id=af6de817-abce-459d-8902-b06100887d4e&amp;autoplay=false&amp;offerviewer=true&amp;showtitle=true&amp;showbrand=true&amp;captions=false&amp;interactivity=all</a:t>
            </a:r>
            <a:endParaRPr lang="en-US" dirty="0"/>
          </a:p>
          <a:p>
            <a:endParaRPr lang="en-US" dirty="0"/>
          </a:p>
        </p:txBody>
      </p:sp>
    </p:spTree>
    <p:extLst>
      <p:ext uri="{BB962C8B-B14F-4D97-AF65-F5344CB8AC3E}">
        <p14:creationId xmlns:p14="http://schemas.microsoft.com/office/powerpoint/2010/main" val="1736325939"/>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1214446"/>
          </a:xfrm>
        </p:spPr>
        <p:txBody>
          <a:bodyPr>
            <a:normAutofit fontScale="90000"/>
          </a:bodyPr>
          <a:lstStyle/>
          <a:p>
            <a:pPr marL="365760" indent="-256032">
              <a:defRPr/>
            </a:pPr>
            <a:r>
              <a:rPr lang="en-US" altLang="zh-TW" sz="4400" dirty="0">
                <a:latin typeface="Arial Rounded MT Bold" panose="020F0704030504030204" pitchFamily="34" charset="0"/>
              </a:rPr>
              <a:t>Features of </a:t>
            </a:r>
            <a:r>
              <a:rPr lang="en-US" altLang="zh-TW" sz="4400" dirty="0" err="1">
                <a:latin typeface="Arial Rounded MT Bold" panose="020F0704030504030204" pitchFamily="34" charset="0"/>
              </a:rPr>
              <a:t>DegreeWorks</a:t>
            </a:r>
            <a:r>
              <a:rPr lang="en-US" altLang="zh-TW" sz="4400" dirty="0">
                <a:latin typeface="Arial Rounded MT Bold" panose="020F0704030504030204" pitchFamily="34" charset="0"/>
              </a:rPr>
              <a:t> </a:t>
            </a:r>
            <a:br>
              <a:rPr lang="en-US" altLang="zh-TW" sz="4400" dirty="0"/>
            </a:br>
            <a:r>
              <a:rPr lang="en-US" altLang="zh-TW" sz="3600" dirty="0">
                <a:solidFill>
                  <a:schemeClr val="tx1"/>
                </a:solidFill>
                <a:highlight>
                  <a:srgbClr val="FFFF00"/>
                </a:highlight>
                <a:latin typeface="Arial Rounded MT Bold" panose="020F0704030504030204" pitchFamily="34" charset="0"/>
              </a:rPr>
              <a:t>Degree Audit Reports</a:t>
            </a:r>
            <a:br>
              <a:rPr lang="en-US" altLang="zh-TW" sz="4400" dirty="0">
                <a:highlight>
                  <a:srgbClr val="FFFF00"/>
                </a:highlight>
              </a:rPr>
            </a:br>
            <a:endParaRPr lang="zh-TW" altLang="en-US" dirty="0">
              <a:highlight>
                <a:srgbClr val="FFFF00"/>
              </a:highlight>
            </a:endParaRPr>
          </a:p>
        </p:txBody>
      </p:sp>
      <p:sp>
        <p:nvSpPr>
          <p:cNvPr id="2" name="Content Placeholder 1"/>
          <p:cNvSpPr>
            <a:spLocks noGrp="1"/>
          </p:cNvSpPr>
          <p:nvPr>
            <p:ph idx="1"/>
          </p:nvPr>
        </p:nvSpPr>
        <p:spPr>
          <a:xfrm>
            <a:off x="179512" y="1848007"/>
            <a:ext cx="8229600" cy="2075692"/>
          </a:xfrm>
        </p:spPr>
        <p:txBody>
          <a:bodyPr>
            <a:normAutofit/>
          </a:bodyPr>
          <a:lstStyle/>
          <a:p>
            <a:pPr marL="626110" indent="0">
              <a:buNone/>
              <a:defRPr/>
            </a:pPr>
            <a:r>
              <a:rPr lang="en-US" altLang="zh-TW" b="1" dirty="0">
                <a:solidFill>
                  <a:schemeClr val="tx2"/>
                </a:solidFill>
                <a:latin typeface="Arial" panose="020B0604020202020204" pitchFamily="34" charset="0"/>
                <a:cs typeface="Arial" panose="020B0604020202020204" pitchFamily="34" charset="0"/>
              </a:rPr>
              <a:t>Student View (default)</a:t>
            </a:r>
          </a:p>
          <a:p>
            <a:pPr marL="626110" indent="0">
              <a:buNone/>
              <a:defRPr/>
            </a:pPr>
            <a:r>
              <a:rPr lang="en-US" dirty="0">
                <a:latin typeface="Arial" panose="020B0604020202020204" pitchFamily="34" charset="0"/>
                <a:cs typeface="Arial" panose="020B0604020202020204" pitchFamily="34" charset="0"/>
              </a:rPr>
              <a:t>Student View allows advisors and students to identify which graduation requirements have been satisfied or still outstanding.  </a:t>
            </a:r>
          </a:p>
          <a:p>
            <a:pPr marL="626110" indent="0">
              <a:buNone/>
              <a:defRPr/>
            </a:pPr>
            <a:r>
              <a:rPr lang="en-US" dirty="0">
                <a:latin typeface="Arial" panose="020B0604020202020204" pitchFamily="34" charset="0"/>
                <a:cs typeface="Arial" panose="020B0604020202020204" pitchFamily="34" charset="0"/>
              </a:rPr>
              <a:t>The requirements are displayed in blocks.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149AB3-FF60-4439-90E4-A2BBB73D9625}"/>
              </a:ext>
            </a:extLst>
          </p:cNvPr>
          <p:cNvPicPr>
            <a:picLocks noChangeAspect="1"/>
          </p:cNvPicPr>
          <p:nvPr/>
        </p:nvPicPr>
        <p:blipFill>
          <a:blip r:embed="rId2"/>
          <a:stretch>
            <a:fillRect/>
          </a:stretch>
        </p:blipFill>
        <p:spPr>
          <a:xfrm>
            <a:off x="539552" y="548680"/>
            <a:ext cx="6948412" cy="5894624"/>
          </a:xfrm>
          <a:prstGeom prst="rect">
            <a:avLst/>
          </a:prstGeom>
        </p:spPr>
      </p:pic>
      <p:sp>
        <p:nvSpPr>
          <p:cNvPr id="20" name="Rectangle 19">
            <a:extLst>
              <a:ext uri="{FF2B5EF4-FFF2-40B4-BE49-F238E27FC236}">
                <a16:creationId xmlns:a16="http://schemas.microsoft.com/office/drawing/2014/main" id="{04975C7C-9779-4209-8068-8C0FC4E82886}"/>
              </a:ext>
            </a:extLst>
          </p:cNvPr>
          <p:cNvSpPr/>
          <p:nvPr/>
        </p:nvSpPr>
        <p:spPr>
          <a:xfrm>
            <a:off x="1467528" y="3232958"/>
            <a:ext cx="6096740" cy="184906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Rectangle 20">
            <a:extLst>
              <a:ext uri="{FF2B5EF4-FFF2-40B4-BE49-F238E27FC236}">
                <a16:creationId xmlns:a16="http://schemas.microsoft.com/office/drawing/2014/main" id="{CFB1936E-80B5-47B8-965F-373C7C983B12}"/>
              </a:ext>
            </a:extLst>
          </p:cNvPr>
          <p:cNvSpPr/>
          <p:nvPr/>
        </p:nvSpPr>
        <p:spPr>
          <a:xfrm>
            <a:off x="1451617" y="5082018"/>
            <a:ext cx="6072208" cy="133480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4" name="Straight Connector 23">
            <a:extLst>
              <a:ext uri="{FF2B5EF4-FFF2-40B4-BE49-F238E27FC236}">
                <a16:creationId xmlns:a16="http://schemas.microsoft.com/office/drawing/2014/main" id="{26021BDF-BBEF-4771-976F-64FD993320E0}"/>
              </a:ext>
            </a:extLst>
          </p:cNvPr>
          <p:cNvCxnSpPr>
            <a:cxnSpLocks/>
            <a:stCxn id="35" idx="3"/>
            <a:endCxn id="27" idx="1"/>
          </p:cNvCxnSpPr>
          <p:nvPr/>
        </p:nvCxnSpPr>
        <p:spPr>
          <a:xfrm>
            <a:off x="7564268" y="2430871"/>
            <a:ext cx="214292" cy="98011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D8DCA5-4057-4D58-8A89-23961C331D1E}"/>
              </a:ext>
            </a:extLst>
          </p:cNvPr>
          <p:cNvCxnSpPr>
            <a:cxnSpLocks/>
            <a:stCxn id="20" idx="3"/>
            <a:endCxn id="27" idx="1"/>
          </p:cNvCxnSpPr>
          <p:nvPr/>
        </p:nvCxnSpPr>
        <p:spPr>
          <a:xfrm flipV="1">
            <a:off x="7564268" y="3410988"/>
            <a:ext cx="214292" cy="7465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BBE24C6-1A2F-4C40-A669-77F89A46A39B}"/>
              </a:ext>
            </a:extLst>
          </p:cNvPr>
          <p:cNvCxnSpPr>
            <a:cxnSpLocks/>
            <a:stCxn id="21" idx="3"/>
            <a:endCxn id="27" idx="1"/>
          </p:cNvCxnSpPr>
          <p:nvPr/>
        </p:nvCxnSpPr>
        <p:spPr>
          <a:xfrm flipV="1">
            <a:off x="7523825" y="3410988"/>
            <a:ext cx="254735" cy="233843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4A4594-C41A-4A15-A8E9-49E0C432BC91}"/>
              </a:ext>
            </a:extLst>
          </p:cNvPr>
          <p:cNvSpPr txBox="1">
            <a:spLocks noChangeArrowheads="1"/>
          </p:cNvSpPr>
          <p:nvPr/>
        </p:nvSpPr>
        <p:spPr bwMode="auto">
          <a:xfrm>
            <a:off x="7778560" y="3226044"/>
            <a:ext cx="1000125" cy="369888"/>
          </a:xfrm>
          <a:prstGeom prst="rect">
            <a:avLst/>
          </a:prstGeom>
          <a:noFill/>
          <a:ln w="9525">
            <a:noFill/>
            <a:miter lim="800000"/>
            <a:headEnd/>
            <a:tailEnd/>
          </a:ln>
        </p:spPr>
        <p:txBody>
          <a:bodyPr>
            <a:spAutoFit/>
          </a:bodyPr>
          <a:lstStyle/>
          <a:p>
            <a:r>
              <a:rPr lang="en-US" altLang="zh-TW" dirty="0">
                <a:solidFill>
                  <a:srgbClr val="FF0000"/>
                </a:solidFill>
              </a:rPr>
              <a:t>Blocks</a:t>
            </a:r>
            <a:endParaRPr lang="zh-TW" altLang="en-US" dirty="0">
              <a:solidFill>
                <a:srgbClr val="FF0000"/>
              </a:solidFill>
            </a:endParaRPr>
          </a:p>
        </p:txBody>
      </p:sp>
      <p:sp>
        <p:nvSpPr>
          <p:cNvPr id="29" name="Rectangle 28">
            <a:extLst>
              <a:ext uri="{FF2B5EF4-FFF2-40B4-BE49-F238E27FC236}">
                <a16:creationId xmlns:a16="http://schemas.microsoft.com/office/drawing/2014/main" id="{C16932EA-1059-42EB-BDE3-BA2BB0BC1A83}"/>
              </a:ext>
            </a:extLst>
          </p:cNvPr>
          <p:cNvSpPr/>
          <p:nvPr/>
        </p:nvSpPr>
        <p:spPr>
          <a:xfrm>
            <a:off x="503691" y="457122"/>
            <a:ext cx="7060577" cy="21319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TextBox 29">
            <a:extLst>
              <a:ext uri="{FF2B5EF4-FFF2-40B4-BE49-F238E27FC236}">
                <a16:creationId xmlns:a16="http://schemas.microsoft.com/office/drawing/2014/main" id="{7DB51AEB-4712-4B76-946D-7790982E073A}"/>
              </a:ext>
            </a:extLst>
          </p:cNvPr>
          <p:cNvSpPr txBox="1">
            <a:spLocks noChangeArrowheads="1"/>
          </p:cNvSpPr>
          <p:nvPr/>
        </p:nvSpPr>
        <p:spPr bwMode="auto">
          <a:xfrm>
            <a:off x="4788024" y="122955"/>
            <a:ext cx="2047963" cy="338554"/>
          </a:xfrm>
          <a:prstGeom prst="rect">
            <a:avLst/>
          </a:prstGeom>
          <a:noFill/>
          <a:ln w="9525">
            <a:noFill/>
            <a:miter lim="800000"/>
            <a:headEnd/>
            <a:tailEnd/>
          </a:ln>
        </p:spPr>
        <p:txBody>
          <a:bodyPr wrap="square">
            <a:spAutoFit/>
          </a:bodyPr>
          <a:lstStyle/>
          <a:p>
            <a:r>
              <a:rPr lang="en-US" altLang="zh-TW" sz="1600" dirty="0">
                <a:solidFill>
                  <a:srgbClr val="FF0000"/>
                </a:solidFill>
              </a:rPr>
              <a:t>Functional buttons</a:t>
            </a:r>
            <a:endParaRPr lang="zh-TW" altLang="en-US" sz="1600" dirty="0">
              <a:solidFill>
                <a:srgbClr val="FF0000"/>
              </a:solidFill>
            </a:endParaRPr>
          </a:p>
        </p:txBody>
      </p:sp>
      <p:sp>
        <p:nvSpPr>
          <p:cNvPr id="32" name="TextBox 31">
            <a:extLst>
              <a:ext uri="{FF2B5EF4-FFF2-40B4-BE49-F238E27FC236}">
                <a16:creationId xmlns:a16="http://schemas.microsoft.com/office/drawing/2014/main" id="{D9B3B716-AC69-433C-8C92-FFA63B83D0B1}"/>
              </a:ext>
            </a:extLst>
          </p:cNvPr>
          <p:cNvSpPr txBox="1">
            <a:spLocks noChangeArrowheads="1"/>
          </p:cNvSpPr>
          <p:nvPr/>
        </p:nvSpPr>
        <p:spPr bwMode="auto">
          <a:xfrm>
            <a:off x="3284983" y="852300"/>
            <a:ext cx="2405476" cy="338554"/>
          </a:xfrm>
          <a:prstGeom prst="rect">
            <a:avLst/>
          </a:prstGeom>
          <a:noFill/>
          <a:ln w="9525">
            <a:noFill/>
            <a:miter lim="800000"/>
            <a:headEnd/>
            <a:tailEnd/>
          </a:ln>
        </p:spPr>
        <p:txBody>
          <a:bodyPr wrap="square">
            <a:spAutoFit/>
          </a:bodyPr>
          <a:lstStyle/>
          <a:p>
            <a:r>
              <a:rPr lang="en-US" altLang="zh-TW" sz="1600" dirty="0">
                <a:solidFill>
                  <a:srgbClr val="FF0000"/>
                </a:solidFill>
              </a:rPr>
              <a:t>Student View (default)</a:t>
            </a:r>
            <a:endParaRPr lang="zh-TW" altLang="en-US" sz="1600" dirty="0">
              <a:solidFill>
                <a:srgbClr val="FF0000"/>
              </a:solidFill>
            </a:endParaRPr>
          </a:p>
        </p:txBody>
      </p:sp>
      <p:sp>
        <p:nvSpPr>
          <p:cNvPr id="35" name="Rectangle 34">
            <a:extLst>
              <a:ext uri="{FF2B5EF4-FFF2-40B4-BE49-F238E27FC236}">
                <a16:creationId xmlns:a16="http://schemas.microsoft.com/office/drawing/2014/main" id="{A37366A4-B218-496B-B716-976C3E51517A}"/>
              </a:ext>
            </a:extLst>
          </p:cNvPr>
          <p:cNvSpPr/>
          <p:nvPr/>
        </p:nvSpPr>
        <p:spPr>
          <a:xfrm>
            <a:off x="1467528" y="1663680"/>
            <a:ext cx="6096740" cy="1534382"/>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Rectangle 15">
            <a:extLst>
              <a:ext uri="{FF2B5EF4-FFF2-40B4-BE49-F238E27FC236}">
                <a16:creationId xmlns:a16="http://schemas.microsoft.com/office/drawing/2014/main" id="{5C99AA3A-0110-48F4-A5F6-F7047AB6B19E}"/>
              </a:ext>
            </a:extLst>
          </p:cNvPr>
          <p:cNvSpPr/>
          <p:nvPr/>
        </p:nvSpPr>
        <p:spPr>
          <a:xfrm>
            <a:off x="1366658" y="1190854"/>
            <a:ext cx="1237824" cy="36004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7" name="Straight Arrow Connector 16">
            <a:extLst>
              <a:ext uri="{FF2B5EF4-FFF2-40B4-BE49-F238E27FC236}">
                <a16:creationId xmlns:a16="http://schemas.microsoft.com/office/drawing/2014/main" id="{DCCC0951-9C6C-4A16-852D-885BAB9906FD}"/>
              </a:ext>
            </a:extLst>
          </p:cNvPr>
          <p:cNvCxnSpPr>
            <a:cxnSpLocks/>
            <a:stCxn id="32" idx="1"/>
          </p:cNvCxnSpPr>
          <p:nvPr/>
        </p:nvCxnSpPr>
        <p:spPr>
          <a:xfrm flipH="1">
            <a:off x="2460323" y="1021577"/>
            <a:ext cx="824660" cy="348156"/>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46C2B18-610A-44FF-81AF-AD5133072B4D}"/>
              </a:ext>
            </a:extLst>
          </p:cNvPr>
          <p:cNvCxnSpPr>
            <a:cxnSpLocks/>
          </p:cNvCxnSpPr>
          <p:nvPr/>
        </p:nvCxnSpPr>
        <p:spPr>
          <a:xfrm flipH="1">
            <a:off x="5940152" y="1269722"/>
            <a:ext cx="216024" cy="675763"/>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4AE248C-DAE1-4E5C-90E0-CAA43F8264A9}"/>
              </a:ext>
            </a:extLst>
          </p:cNvPr>
          <p:cNvSpPr txBox="1">
            <a:spLocks noChangeArrowheads="1"/>
          </p:cNvSpPr>
          <p:nvPr/>
        </p:nvSpPr>
        <p:spPr bwMode="auto">
          <a:xfrm>
            <a:off x="5454429" y="991665"/>
            <a:ext cx="2071687" cy="338138"/>
          </a:xfrm>
          <a:prstGeom prst="rect">
            <a:avLst/>
          </a:prstGeom>
          <a:noFill/>
          <a:ln w="9525">
            <a:noFill/>
            <a:miter lim="800000"/>
            <a:headEnd/>
            <a:tailEnd/>
          </a:ln>
        </p:spPr>
        <p:txBody>
          <a:bodyPr>
            <a:spAutoFit/>
          </a:bodyPr>
          <a:lstStyle/>
          <a:p>
            <a:r>
              <a:rPr lang="en-US" altLang="zh-TW" sz="1600" dirty="0">
                <a:solidFill>
                  <a:srgbClr val="FF0000"/>
                </a:solidFill>
              </a:rPr>
              <a:t>Student Information</a:t>
            </a:r>
            <a:endParaRPr lang="zh-TW" altLang="en-US" sz="1600"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3" presetClass="exit" presetSubtype="10" fill="hold" grpId="1" nodeType="withEffect">
                                  <p:stCondLst>
                                    <p:cond delay="0"/>
                                  </p:stCondLst>
                                  <p:childTnLst>
                                    <p:animEffect transition="out" filter="blinds(horizontal)">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407437-72D6-49DD-965E-DC53E2D99069}"/>
              </a:ext>
            </a:extLst>
          </p:cNvPr>
          <p:cNvPicPr>
            <a:picLocks noChangeAspect="1"/>
          </p:cNvPicPr>
          <p:nvPr/>
        </p:nvPicPr>
        <p:blipFill>
          <a:blip r:embed="rId2"/>
          <a:stretch>
            <a:fillRect/>
          </a:stretch>
        </p:blipFill>
        <p:spPr>
          <a:xfrm>
            <a:off x="582307" y="0"/>
            <a:ext cx="7979386" cy="6858000"/>
          </a:xfrm>
          <a:prstGeom prst="rect">
            <a:avLst/>
          </a:prstGeom>
        </p:spPr>
      </p:pic>
      <p:cxnSp>
        <p:nvCxnSpPr>
          <p:cNvPr id="7" name="Straight Arrow Connector 6"/>
          <p:cNvCxnSpPr/>
          <p:nvPr/>
        </p:nvCxnSpPr>
        <p:spPr>
          <a:xfrm flipH="1">
            <a:off x="6372200" y="980728"/>
            <a:ext cx="360040" cy="35775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6073361" y="740639"/>
            <a:ext cx="2071687" cy="338138"/>
          </a:xfrm>
          <a:prstGeom prst="rect">
            <a:avLst/>
          </a:prstGeom>
          <a:noFill/>
          <a:ln w="9525">
            <a:noFill/>
            <a:miter lim="800000"/>
            <a:headEnd/>
            <a:tailEnd/>
          </a:ln>
        </p:spPr>
        <p:txBody>
          <a:bodyPr>
            <a:spAutoFit/>
          </a:bodyPr>
          <a:lstStyle/>
          <a:p>
            <a:r>
              <a:rPr lang="en-US" altLang="zh-TW" sz="1600" dirty="0">
                <a:solidFill>
                  <a:srgbClr val="FF0000"/>
                </a:solidFill>
              </a:rPr>
              <a:t>Program Requirement</a:t>
            </a:r>
            <a:endParaRPr lang="zh-TW" altLang="en-US" sz="1600" dirty="0">
              <a:solidFill>
                <a:srgbClr val="FF0000"/>
              </a:solidFill>
            </a:endParaRPr>
          </a:p>
        </p:txBody>
      </p:sp>
      <p:sp>
        <p:nvSpPr>
          <p:cNvPr id="35" name="Rectangle 34"/>
          <p:cNvSpPr/>
          <p:nvPr/>
        </p:nvSpPr>
        <p:spPr>
          <a:xfrm>
            <a:off x="1481523" y="5258287"/>
            <a:ext cx="7080170" cy="1339065"/>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7" name="TextBox 36"/>
          <p:cNvSpPr txBox="1">
            <a:spLocks noChangeArrowheads="1"/>
          </p:cNvSpPr>
          <p:nvPr/>
        </p:nvSpPr>
        <p:spPr bwMode="auto">
          <a:xfrm>
            <a:off x="4481998" y="3432717"/>
            <a:ext cx="2255178" cy="338554"/>
          </a:xfrm>
          <a:prstGeom prst="rect">
            <a:avLst/>
          </a:prstGeom>
          <a:noFill/>
          <a:ln w="9525">
            <a:noFill/>
            <a:miter lim="800000"/>
            <a:headEnd/>
            <a:tailEnd/>
          </a:ln>
        </p:spPr>
        <p:txBody>
          <a:bodyPr wrap="square">
            <a:spAutoFit/>
          </a:bodyPr>
          <a:lstStyle/>
          <a:p>
            <a:r>
              <a:rPr lang="en-US" altLang="zh-TW" sz="1600" dirty="0">
                <a:solidFill>
                  <a:srgbClr val="FF0000"/>
                </a:solidFill>
              </a:rPr>
              <a:t>Block/Domain fulfilment</a:t>
            </a:r>
            <a:endParaRPr lang="zh-TW" altLang="en-US" sz="1600" dirty="0">
              <a:solidFill>
                <a:srgbClr val="FF0000"/>
              </a:solidFill>
            </a:endParaRPr>
          </a:p>
        </p:txBody>
      </p:sp>
      <p:sp>
        <p:nvSpPr>
          <p:cNvPr id="38" name="Rectangle 37">
            <a:extLst>
              <a:ext uri="{FF2B5EF4-FFF2-40B4-BE49-F238E27FC236}">
                <a16:creationId xmlns:a16="http://schemas.microsoft.com/office/drawing/2014/main" id="{17EF3D76-3225-4A66-8C4A-25F920647FCB}"/>
              </a:ext>
            </a:extLst>
          </p:cNvPr>
          <p:cNvSpPr/>
          <p:nvPr/>
        </p:nvSpPr>
        <p:spPr>
          <a:xfrm>
            <a:off x="457080" y="1280990"/>
            <a:ext cx="1156599" cy="22181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9" name="Group 8">
            <a:extLst>
              <a:ext uri="{FF2B5EF4-FFF2-40B4-BE49-F238E27FC236}">
                <a16:creationId xmlns:a16="http://schemas.microsoft.com/office/drawing/2014/main" id="{74D11599-AF68-457B-87B4-538B16A3D812}"/>
              </a:ext>
            </a:extLst>
          </p:cNvPr>
          <p:cNvGrpSpPr/>
          <p:nvPr/>
        </p:nvGrpSpPr>
        <p:grpSpPr>
          <a:xfrm>
            <a:off x="169151" y="3936305"/>
            <a:ext cx="1431670" cy="933586"/>
            <a:chOff x="333711" y="3913278"/>
            <a:chExt cx="1431670" cy="933586"/>
          </a:xfrm>
        </p:grpSpPr>
        <p:pic>
          <p:nvPicPr>
            <p:cNvPr id="25" name="Picture 2"/>
            <p:cNvPicPr>
              <a:picLocks noChangeAspect="1" noChangeArrowheads="1"/>
            </p:cNvPicPr>
            <p:nvPr/>
          </p:nvPicPr>
          <p:blipFill>
            <a:blip r:embed="rId3" cstate="print"/>
            <a:srcRect l="12376" t="52486" r="85771" b="45297"/>
            <a:stretch>
              <a:fillRect/>
            </a:stretch>
          </p:blipFill>
          <p:spPr bwMode="auto">
            <a:xfrm>
              <a:off x="333711" y="3913278"/>
              <a:ext cx="285750" cy="285750"/>
            </a:xfrm>
            <a:prstGeom prst="rect">
              <a:avLst/>
            </a:prstGeom>
            <a:noFill/>
            <a:ln w="9525">
              <a:noFill/>
              <a:miter lim="800000"/>
              <a:headEnd/>
              <a:tailEnd/>
            </a:ln>
          </p:spPr>
        </p:pic>
        <p:sp>
          <p:nvSpPr>
            <p:cNvPr id="26" name="TextBox 25"/>
            <p:cNvSpPr txBox="1">
              <a:spLocks noChangeArrowheads="1"/>
            </p:cNvSpPr>
            <p:nvPr/>
          </p:nvSpPr>
          <p:spPr bwMode="auto">
            <a:xfrm>
              <a:off x="603337" y="3923847"/>
              <a:ext cx="85725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Complete</a:t>
              </a:r>
              <a:endParaRPr lang="zh-TW" altLang="en-US" sz="1200" dirty="0">
                <a:solidFill>
                  <a:srgbClr val="FF0000"/>
                </a:solidFill>
              </a:endParaRPr>
            </a:p>
          </p:txBody>
        </p:sp>
        <p:grpSp>
          <p:nvGrpSpPr>
            <p:cNvPr id="4" name="Group 3">
              <a:extLst>
                <a:ext uri="{FF2B5EF4-FFF2-40B4-BE49-F238E27FC236}">
                  <a16:creationId xmlns:a16="http://schemas.microsoft.com/office/drawing/2014/main" id="{354F495C-B673-4F79-94CF-1FBC3AA77A15}"/>
                </a:ext>
              </a:extLst>
            </p:cNvPr>
            <p:cNvGrpSpPr/>
            <p:nvPr/>
          </p:nvGrpSpPr>
          <p:grpSpPr>
            <a:xfrm>
              <a:off x="399764" y="4183773"/>
              <a:ext cx="1337750" cy="292757"/>
              <a:chOff x="2941817" y="3382549"/>
              <a:chExt cx="1337750" cy="292757"/>
            </a:xfrm>
            <a:noFill/>
          </p:grpSpPr>
          <p:sp>
            <p:nvSpPr>
              <p:cNvPr id="33" name="TextBox 32"/>
              <p:cNvSpPr txBox="1">
                <a:spLocks noChangeArrowheads="1"/>
              </p:cNvSpPr>
              <p:nvPr/>
            </p:nvSpPr>
            <p:spPr bwMode="auto">
              <a:xfrm>
                <a:off x="3136567" y="3382549"/>
                <a:ext cx="1143000" cy="276225"/>
              </a:xfrm>
              <a:prstGeom prst="rect">
                <a:avLst/>
              </a:prstGeom>
              <a:grpFill/>
              <a:ln w="9525">
                <a:noFill/>
                <a:miter lim="800000"/>
                <a:headEnd/>
                <a:tailEnd/>
              </a:ln>
            </p:spPr>
            <p:txBody>
              <a:bodyPr>
                <a:spAutoFit/>
              </a:bodyPr>
              <a:lstStyle/>
              <a:p>
                <a:r>
                  <a:rPr lang="en-US" altLang="zh-TW" sz="1200" dirty="0">
                    <a:solidFill>
                      <a:srgbClr val="FF0000"/>
                    </a:solidFill>
                  </a:rPr>
                  <a:t>In-Progress</a:t>
                </a:r>
                <a:endParaRPr lang="zh-TW" altLang="en-US" sz="1200" dirty="0">
                  <a:solidFill>
                    <a:srgbClr val="FF0000"/>
                  </a:solidFill>
                </a:endParaRPr>
              </a:p>
            </p:txBody>
          </p:sp>
          <p:pic>
            <p:nvPicPr>
              <p:cNvPr id="41" name="Picture 40">
                <a:extLst>
                  <a:ext uri="{FF2B5EF4-FFF2-40B4-BE49-F238E27FC236}">
                    <a16:creationId xmlns:a16="http://schemas.microsoft.com/office/drawing/2014/main" id="{B05EAB90-700D-4044-B703-E90B3D566D11}"/>
                  </a:ext>
                </a:extLst>
              </p:cNvPr>
              <p:cNvPicPr>
                <a:picLocks noChangeAspect="1"/>
              </p:cNvPicPr>
              <p:nvPr/>
            </p:nvPicPr>
            <p:blipFill>
              <a:blip r:embed="rId4"/>
              <a:stretch>
                <a:fillRect/>
              </a:stretch>
            </p:blipFill>
            <p:spPr>
              <a:xfrm>
                <a:off x="2941817" y="3386138"/>
                <a:ext cx="247858" cy="289168"/>
              </a:xfrm>
              <a:prstGeom prst="rect">
                <a:avLst/>
              </a:prstGeom>
              <a:grpFill/>
            </p:spPr>
          </p:pic>
        </p:grpSp>
        <p:grpSp>
          <p:nvGrpSpPr>
            <p:cNvPr id="3" name="Group 2">
              <a:extLst>
                <a:ext uri="{FF2B5EF4-FFF2-40B4-BE49-F238E27FC236}">
                  <a16:creationId xmlns:a16="http://schemas.microsoft.com/office/drawing/2014/main" id="{713BAA09-AA86-4034-A38A-E20722A6465B}"/>
                </a:ext>
              </a:extLst>
            </p:cNvPr>
            <p:cNvGrpSpPr/>
            <p:nvPr/>
          </p:nvGrpSpPr>
          <p:grpSpPr>
            <a:xfrm>
              <a:off x="381887" y="4552730"/>
              <a:ext cx="1383494" cy="294134"/>
              <a:chOff x="381887" y="4552730"/>
              <a:chExt cx="1383494" cy="294134"/>
            </a:xfrm>
          </p:grpSpPr>
          <p:sp>
            <p:nvSpPr>
              <p:cNvPr id="29" name="TextBox 28"/>
              <p:cNvSpPr txBox="1">
                <a:spLocks noChangeArrowheads="1"/>
              </p:cNvSpPr>
              <p:nvPr/>
            </p:nvSpPr>
            <p:spPr bwMode="auto">
              <a:xfrm>
                <a:off x="622381" y="4570639"/>
                <a:ext cx="1143000" cy="276225"/>
              </a:xfrm>
              <a:prstGeom prst="rect">
                <a:avLst/>
              </a:prstGeom>
              <a:solidFill>
                <a:schemeClr val="bg1"/>
              </a:solidFill>
              <a:ln w="9525">
                <a:noFill/>
                <a:miter lim="800000"/>
                <a:headEnd/>
                <a:tailEnd/>
              </a:ln>
            </p:spPr>
            <p:txBody>
              <a:bodyPr>
                <a:spAutoFit/>
              </a:bodyPr>
              <a:lstStyle/>
              <a:p>
                <a:r>
                  <a:rPr lang="en-US" altLang="zh-TW" sz="1200" dirty="0">
                    <a:solidFill>
                      <a:srgbClr val="FF0000"/>
                    </a:solidFill>
                  </a:rPr>
                  <a:t>Not complete</a:t>
                </a:r>
                <a:endParaRPr lang="zh-TW" altLang="en-US" sz="1200" dirty="0">
                  <a:solidFill>
                    <a:srgbClr val="FF0000"/>
                  </a:solidFill>
                </a:endParaRPr>
              </a:p>
            </p:txBody>
          </p:sp>
          <p:pic>
            <p:nvPicPr>
              <p:cNvPr id="42" name="Picture 41">
                <a:extLst>
                  <a:ext uri="{FF2B5EF4-FFF2-40B4-BE49-F238E27FC236}">
                    <a16:creationId xmlns:a16="http://schemas.microsoft.com/office/drawing/2014/main" id="{97B47E1B-20DC-4FF4-BC97-AB5D732201BB}"/>
                  </a:ext>
                </a:extLst>
              </p:cNvPr>
              <p:cNvPicPr>
                <a:picLocks noChangeAspect="1"/>
              </p:cNvPicPr>
              <p:nvPr/>
            </p:nvPicPr>
            <p:blipFill>
              <a:blip r:embed="rId5"/>
              <a:stretch>
                <a:fillRect/>
              </a:stretch>
            </p:blipFill>
            <p:spPr>
              <a:xfrm>
                <a:off x="381887" y="4552730"/>
                <a:ext cx="281864" cy="274247"/>
              </a:xfrm>
              <a:prstGeom prst="rect">
                <a:avLst/>
              </a:prstGeom>
            </p:spPr>
          </p:pic>
        </p:grpSp>
      </p:grpSp>
      <p:sp>
        <p:nvSpPr>
          <p:cNvPr id="34" name="TextBox 33">
            <a:extLst>
              <a:ext uri="{FF2B5EF4-FFF2-40B4-BE49-F238E27FC236}">
                <a16:creationId xmlns:a16="http://schemas.microsoft.com/office/drawing/2014/main" id="{69B2A508-D6D4-4E86-853A-3EACB895468A}"/>
              </a:ext>
            </a:extLst>
          </p:cNvPr>
          <p:cNvSpPr txBox="1">
            <a:spLocks noChangeArrowheads="1"/>
          </p:cNvSpPr>
          <p:nvPr/>
        </p:nvSpPr>
        <p:spPr bwMode="auto">
          <a:xfrm>
            <a:off x="287884" y="5439722"/>
            <a:ext cx="1338072" cy="342839"/>
          </a:xfrm>
          <a:prstGeom prst="rect">
            <a:avLst/>
          </a:prstGeom>
          <a:noFill/>
          <a:ln w="9525">
            <a:noFill/>
            <a:miter lim="800000"/>
            <a:headEnd/>
            <a:tailEnd/>
          </a:ln>
        </p:spPr>
        <p:txBody>
          <a:bodyPr wrap="square">
            <a:spAutoFit/>
          </a:bodyPr>
          <a:lstStyle/>
          <a:p>
            <a:r>
              <a:rPr lang="en-US" altLang="zh-TW" sz="1600" dirty="0">
                <a:solidFill>
                  <a:srgbClr val="FF0000"/>
                </a:solidFill>
              </a:rPr>
              <a:t>Study Block</a:t>
            </a:r>
            <a:endParaRPr lang="zh-TW" altLang="en-US" sz="1600" dirty="0">
              <a:solidFill>
                <a:srgbClr val="FF0000"/>
              </a:solidFill>
            </a:endParaRPr>
          </a:p>
        </p:txBody>
      </p:sp>
      <p:cxnSp>
        <p:nvCxnSpPr>
          <p:cNvPr id="44" name="Straight Arrow Connector 43">
            <a:extLst>
              <a:ext uri="{FF2B5EF4-FFF2-40B4-BE49-F238E27FC236}">
                <a16:creationId xmlns:a16="http://schemas.microsoft.com/office/drawing/2014/main" id="{C78156D0-52A8-4358-9C7C-0CB0ED6FA8E5}"/>
              </a:ext>
            </a:extLst>
          </p:cNvPr>
          <p:cNvCxnSpPr>
            <a:cxnSpLocks/>
            <a:stCxn id="26" idx="0"/>
          </p:cNvCxnSpPr>
          <p:nvPr/>
        </p:nvCxnSpPr>
        <p:spPr>
          <a:xfrm flipV="1">
            <a:off x="867402" y="3539312"/>
            <a:ext cx="184212" cy="40756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C6AC231-A29F-41C0-9043-3C700ACBF169}"/>
              </a:ext>
            </a:extLst>
          </p:cNvPr>
          <p:cNvCxnSpPr>
            <a:cxnSpLocks/>
          </p:cNvCxnSpPr>
          <p:nvPr/>
        </p:nvCxnSpPr>
        <p:spPr>
          <a:xfrm>
            <a:off x="956920" y="5782561"/>
            <a:ext cx="524603" cy="199444"/>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D18AD-8B0D-4E01-887F-A5EA9F566739}"/>
              </a:ext>
            </a:extLst>
          </p:cNvPr>
          <p:cNvPicPr>
            <a:picLocks noChangeAspect="1"/>
          </p:cNvPicPr>
          <p:nvPr/>
        </p:nvPicPr>
        <p:blipFill>
          <a:blip r:embed="rId2"/>
          <a:stretch>
            <a:fillRect/>
          </a:stretch>
        </p:blipFill>
        <p:spPr>
          <a:xfrm>
            <a:off x="806973" y="0"/>
            <a:ext cx="7530053" cy="6858000"/>
          </a:xfrm>
          <a:prstGeom prst="rect">
            <a:avLst/>
          </a:prstGeom>
        </p:spPr>
      </p:pic>
      <p:sp>
        <p:nvSpPr>
          <p:cNvPr id="31" name="TextBox 30">
            <a:extLst>
              <a:ext uri="{FF2B5EF4-FFF2-40B4-BE49-F238E27FC236}">
                <a16:creationId xmlns:a16="http://schemas.microsoft.com/office/drawing/2014/main" id="{96CFB16C-9537-4B11-B117-1077D0E69456}"/>
              </a:ext>
            </a:extLst>
          </p:cNvPr>
          <p:cNvSpPr txBox="1">
            <a:spLocks noChangeArrowheads="1"/>
          </p:cNvSpPr>
          <p:nvPr/>
        </p:nvSpPr>
        <p:spPr bwMode="auto">
          <a:xfrm>
            <a:off x="2665058" y="393509"/>
            <a:ext cx="4737124" cy="338554"/>
          </a:xfrm>
          <a:prstGeom prst="rect">
            <a:avLst/>
          </a:prstGeom>
          <a:noFill/>
          <a:ln w="9525">
            <a:noFill/>
            <a:miter lim="800000"/>
            <a:headEnd/>
            <a:tailEnd/>
          </a:ln>
        </p:spPr>
        <p:txBody>
          <a:bodyPr wrap="square">
            <a:spAutoFit/>
          </a:bodyPr>
          <a:lstStyle/>
          <a:p>
            <a:r>
              <a:rPr lang="en-US" altLang="zh-TW" sz="1600" dirty="0">
                <a:solidFill>
                  <a:srgbClr val="FF0000"/>
                </a:solidFill>
              </a:rPr>
              <a:t>May still count towards your graduation requirements</a:t>
            </a:r>
            <a:endParaRPr lang="zh-TW" altLang="en-US" sz="1600" dirty="0">
              <a:solidFill>
                <a:srgbClr val="FF0000"/>
              </a:solidFill>
            </a:endParaRPr>
          </a:p>
        </p:txBody>
      </p:sp>
      <p:sp>
        <p:nvSpPr>
          <p:cNvPr id="35" name="Rectangle 34">
            <a:extLst>
              <a:ext uri="{FF2B5EF4-FFF2-40B4-BE49-F238E27FC236}">
                <a16:creationId xmlns:a16="http://schemas.microsoft.com/office/drawing/2014/main" id="{E7410A2A-8974-4E4C-BE85-8E1828772F52}"/>
              </a:ext>
            </a:extLst>
          </p:cNvPr>
          <p:cNvSpPr/>
          <p:nvPr/>
        </p:nvSpPr>
        <p:spPr>
          <a:xfrm>
            <a:off x="1835696" y="1997315"/>
            <a:ext cx="1155492" cy="285750"/>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6" name="Straight Arrow Connector 35">
            <a:extLst>
              <a:ext uri="{FF2B5EF4-FFF2-40B4-BE49-F238E27FC236}">
                <a16:creationId xmlns:a16="http://schemas.microsoft.com/office/drawing/2014/main" id="{076484C4-DFD7-405B-80DB-4E8F956C79F7}"/>
              </a:ext>
            </a:extLst>
          </p:cNvPr>
          <p:cNvCxnSpPr>
            <a:cxnSpLocks/>
          </p:cNvCxnSpPr>
          <p:nvPr/>
        </p:nvCxnSpPr>
        <p:spPr>
          <a:xfrm flipH="1">
            <a:off x="2283148" y="805410"/>
            <a:ext cx="1155492" cy="1266531"/>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1271587-DE27-4026-B95A-014DEC9CFBA4}"/>
              </a:ext>
            </a:extLst>
          </p:cNvPr>
          <p:cNvSpPr/>
          <p:nvPr/>
        </p:nvSpPr>
        <p:spPr>
          <a:xfrm>
            <a:off x="1835696" y="2729379"/>
            <a:ext cx="988264" cy="19556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CFABA4-DB83-403F-A1D2-C8D776C3E89F}"/>
              </a:ext>
            </a:extLst>
          </p:cNvPr>
          <p:cNvPicPr>
            <a:picLocks noChangeAspect="1"/>
          </p:cNvPicPr>
          <p:nvPr/>
        </p:nvPicPr>
        <p:blipFill>
          <a:blip r:embed="rId2"/>
          <a:stretch>
            <a:fillRect/>
          </a:stretch>
        </p:blipFill>
        <p:spPr>
          <a:xfrm>
            <a:off x="855403" y="1412776"/>
            <a:ext cx="7150292" cy="6157388"/>
          </a:xfrm>
          <a:prstGeom prst="rect">
            <a:avLst/>
          </a:prstGeom>
        </p:spPr>
      </p:pic>
      <p:sp>
        <p:nvSpPr>
          <p:cNvPr id="17" name="TextBox 16">
            <a:extLst>
              <a:ext uri="{FF2B5EF4-FFF2-40B4-BE49-F238E27FC236}">
                <a16:creationId xmlns:a16="http://schemas.microsoft.com/office/drawing/2014/main" id="{DD9C7B72-D381-48E7-A629-F7BC219658A7}"/>
              </a:ext>
            </a:extLst>
          </p:cNvPr>
          <p:cNvSpPr txBox="1">
            <a:spLocks noChangeArrowheads="1"/>
          </p:cNvSpPr>
          <p:nvPr/>
        </p:nvSpPr>
        <p:spPr bwMode="auto">
          <a:xfrm>
            <a:off x="5542967" y="1598212"/>
            <a:ext cx="2197385" cy="584775"/>
          </a:xfrm>
          <a:prstGeom prst="rect">
            <a:avLst/>
          </a:prstGeom>
          <a:noFill/>
          <a:ln w="9525">
            <a:noFill/>
            <a:miter lim="800000"/>
            <a:headEnd/>
            <a:tailEnd/>
          </a:ln>
        </p:spPr>
        <p:txBody>
          <a:bodyPr wrap="square">
            <a:spAutoFit/>
          </a:bodyPr>
          <a:lstStyle/>
          <a:p>
            <a:r>
              <a:rPr lang="en-US" altLang="zh-TW" sz="1600" dirty="0">
                <a:solidFill>
                  <a:srgbClr val="FF0000"/>
                </a:solidFill>
              </a:rPr>
              <a:t>Save and download DAR for advising meeting</a:t>
            </a:r>
            <a:endParaRPr lang="zh-TW" altLang="en-US" sz="1600" dirty="0">
              <a:solidFill>
                <a:srgbClr val="FF0000"/>
              </a:solidFill>
            </a:endParaRPr>
          </a:p>
        </p:txBody>
      </p:sp>
      <p:sp>
        <p:nvSpPr>
          <p:cNvPr id="19" name="Rectangle 18">
            <a:extLst>
              <a:ext uri="{FF2B5EF4-FFF2-40B4-BE49-F238E27FC236}">
                <a16:creationId xmlns:a16="http://schemas.microsoft.com/office/drawing/2014/main" id="{038BD20D-9E03-4B3F-9918-CC4BAB80BF2C}"/>
              </a:ext>
            </a:extLst>
          </p:cNvPr>
          <p:cNvSpPr/>
          <p:nvPr/>
        </p:nvSpPr>
        <p:spPr>
          <a:xfrm>
            <a:off x="3464916" y="2060848"/>
            <a:ext cx="1112418" cy="27068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0" name="Straight Arrow Connector 19">
            <a:extLst>
              <a:ext uri="{FF2B5EF4-FFF2-40B4-BE49-F238E27FC236}">
                <a16:creationId xmlns:a16="http://schemas.microsoft.com/office/drawing/2014/main" id="{E37C7EFB-21ED-4558-BCBA-2447C3718253}"/>
              </a:ext>
            </a:extLst>
          </p:cNvPr>
          <p:cNvCxnSpPr>
            <a:cxnSpLocks/>
          </p:cNvCxnSpPr>
          <p:nvPr/>
        </p:nvCxnSpPr>
        <p:spPr>
          <a:xfrm flipH="1">
            <a:off x="4430549" y="1890600"/>
            <a:ext cx="1112418" cy="30559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 name="Title 2">
            <a:extLst>
              <a:ext uri="{FF2B5EF4-FFF2-40B4-BE49-F238E27FC236}">
                <a16:creationId xmlns:a16="http://schemas.microsoft.com/office/drawing/2014/main" id="{E3C34FF5-4768-4349-8A8D-BDC06BCF948D}"/>
              </a:ext>
            </a:extLst>
          </p:cNvPr>
          <p:cNvSpPr>
            <a:spLocks noGrp="1"/>
          </p:cNvSpPr>
          <p:nvPr>
            <p:ph type="title"/>
          </p:nvPr>
        </p:nvSpPr>
        <p:spPr>
          <a:xfrm>
            <a:off x="457200" y="298642"/>
            <a:ext cx="8229600" cy="1214446"/>
          </a:xfrm>
        </p:spPr>
        <p:txBody>
          <a:bodyPr>
            <a:normAutofit fontScale="90000"/>
          </a:bodyPr>
          <a:lstStyle/>
          <a:p>
            <a:pPr marL="365760" indent="-256032">
              <a:defRPr/>
            </a:pPr>
            <a:r>
              <a:rPr lang="en-US" altLang="zh-TW" sz="4400" dirty="0">
                <a:latin typeface="Arial Rounded MT Bold" panose="020F0704030504030204" pitchFamily="34" charset="0"/>
              </a:rPr>
              <a:t>Features of </a:t>
            </a:r>
            <a:r>
              <a:rPr lang="en-US" altLang="zh-TW" sz="4400" dirty="0" err="1">
                <a:latin typeface="Arial Rounded MT Bold" panose="020F0704030504030204" pitchFamily="34" charset="0"/>
              </a:rPr>
              <a:t>DegreeWorks</a:t>
            </a:r>
            <a:r>
              <a:rPr lang="en-US" altLang="zh-TW" sz="4400" dirty="0">
                <a:latin typeface="Arial Rounded MT Bold" panose="020F0704030504030204" pitchFamily="34" charset="0"/>
              </a:rPr>
              <a:t> </a:t>
            </a:r>
            <a:br>
              <a:rPr lang="en-US" altLang="zh-TW" sz="4400" dirty="0"/>
            </a:br>
            <a:r>
              <a:rPr lang="en-US" altLang="zh-TW" sz="3600" dirty="0">
                <a:solidFill>
                  <a:schemeClr val="tx1"/>
                </a:solidFill>
                <a:highlight>
                  <a:srgbClr val="FFFF00"/>
                </a:highlight>
                <a:latin typeface="Arial Rounded MT Bold" panose="020F0704030504030204" pitchFamily="34" charset="0"/>
              </a:rPr>
              <a:t>Degree Audit Reports</a:t>
            </a:r>
            <a:br>
              <a:rPr lang="en-US" altLang="zh-TW" sz="4400" dirty="0">
                <a:highlight>
                  <a:srgbClr val="FFFF00"/>
                </a:highlight>
              </a:rPr>
            </a:br>
            <a:endParaRPr lang="zh-TW" altLang="en-US" dirty="0">
              <a:highlight>
                <a:srgbClr val="FFFF00"/>
              </a:highlight>
            </a:endParaRPr>
          </a:p>
        </p:txBody>
      </p:sp>
    </p:spTree>
    <p:extLst>
      <p:ext uri="{BB962C8B-B14F-4D97-AF65-F5344CB8AC3E}">
        <p14:creationId xmlns:p14="http://schemas.microsoft.com/office/powerpoint/2010/main" val="334266981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greeWorks- &amp;#x0D;&amp;#x0A;Access and Features&amp;quot;&quot;/&gt;&lt;property id=&quot;20307&quot; value=&quot;256&quot;/&gt;&lt;/object&gt;&lt;object type=&quot;3&quot; unique_id=&quot;10005&quot;&gt;&lt;property id=&quot;20148&quot; value=&quot;5&quot;/&gt;&lt;property id=&quot;20300&quot; value=&quot;Slide 2 - &amp;quot;Contents&amp;quot;&quot;/&gt;&lt;property id=&quot;20307&quot; value=&quot;257&quot;/&gt;&lt;/object&gt;&lt;object type=&quot;3&quot; unique_id=&quot;10006&quot;&gt;&lt;property id=&quot;20148&quot; value=&quot;5&quot;/&gt;&lt;property id=&quot;20300&quot; value=&quot;Slide 3 - &amp;quot;Login and Access DegreeWorks&amp;quot;&quot;/&gt;&lt;property id=&quot;20307&quot; value=&quot;288&quot;/&gt;&lt;/object&gt;&lt;object type=&quot;3&quot; unique_id=&quot;10007&quot;&gt;&lt;property id=&quot;20148&quot; value=&quot;5&quot;/&gt;&lt;property id=&quot;20300&quot; value=&quot;Slide 4 - &amp;quot;DegreeWorks web Interface&amp;quot;&quot;/&gt;&lt;property id=&quot;20307&quot; value=&quot;260&quot;/&gt;&lt;/object&gt;&lt;object type=&quot;3&quot; unique_id=&quot;10008&quot;&gt;&lt;property id=&quot;20148&quot; value=&quot;5&quot;/&gt;&lt;property id=&quot;20300&quot; value=&quot;Slide 5 - &amp;quot;Features of DegreeWorks – Auditing Reports&amp;#x0D;&amp;#x0A;&amp;quot;&quot;/&gt;&lt;property id=&quot;20307&quot; value=&quot;275&quot;/&gt;&lt;/object&gt;&lt;object type=&quot;3&quot; unique_id=&quot;10009&quot;&gt;&lt;property id=&quot;20148&quot; value=&quot;5&quot;/&gt;&lt;property id=&quot;20300&quot; value=&quot;Slide 6&quot;/&gt;&lt;property id=&quot;20307&quot; value=&quot;272&quot;/&gt;&lt;/object&gt;&lt;object type=&quot;3&quot; unique_id=&quot;10010&quot;&gt;&lt;property id=&quot;20148&quot; value=&quot;5&quot;/&gt;&lt;property id=&quot;20300&quot; value=&quot;Slide 7&quot;/&gt;&lt;property id=&quot;20307&quot; value=&quot;274&quot;/&gt;&lt;/object&gt;&lt;object type=&quot;3&quot; unique_id=&quot;10011&quot;&gt;&lt;property id=&quot;20148&quot; value=&quot;5&quot;/&gt;&lt;property id=&quot;20300&quot; value=&quot;Slide 8&quot;/&gt;&lt;property id=&quot;20307&quot; value=&quot;287&quot;/&gt;&lt;/object&gt;&lt;object type=&quot;3&quot; unique_id=&quot;10012&quot;&gt;&lt;property id=&quot;20148&quot; value=&quot;5&quot;/&gt;&lt;property id=&quot;20300&quot; value=&quot;Slide 9 - &amp;quot;Features of DegreeWorks – &amp;#x0D;&amp;#x0A;Class history&amp;quot;&quot;/&gt;&lt;property id=&quot;20307&quot; value=&quot;270&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 - &amp;quot;Request for reviewing and updating your report&amp;#x0D;&amp;#x0A;&amp;quot;&quot;/&gt;&lt;property id=&quot;20307&quot; value=&quot;289&quot;/&gt;&lt;/object&gt;&lt;/object&gt;&lt;/object&gt;&lt;/database&gt;"/>
  <p:tag name="SECTOMILLISECCONVERTED" val="1"/>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Metropolitan</Template>
  <TotalTime>4912</TotalTime>
  <Words>1356</Words>
  <Application>Microsoft Office PowerPoint</Application>
  <PresentationFormat>On-screen Show (4:3)</PresentationFormat>
  <Paragraphs>129</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新細明體</vt:lpstr>
      <vt:lpstr>Arial</vt:lpstr>
      <vt:lpstr>Arial Rounded MT Bold</vt:lpstr>
      <vt:lpstr>Calibri</vt:lpstr>
      <vt:lpstr>Calibri Light</vt:lpstr>
      <vt:lpstr>Wingdings</vt:lpstr>
      <vt:lpstr>Metropolitan</vt:lpstr>
      <vt:lpstr>DegreeWorks 5</vt:lpstr>
      <vt:lpstr>Contents</vt:lpstr>
      <vt:lpstr>PowerPoint Presentation</vt:lpstr>
      <vt:lpstr>PowerPoint Presentation</vt:lpstr>
      <vt:lpstr>Features of DegreeWorks  Degree Audit Reports </vt:lpstr>
      <vt:lpstr>PowerPoint Presentation</vt:lpstr>
      <vt:lpstr>PowerPoint Presentation</vt:lpstr>
      <vt:lpstr>PowerPoint Presentation</vt:lpstr>
      <vt:lpstr>Features of DegreeWorks  Degree Audit Reports </vt:lpstr>
      <vt:lpstr>Features of DegreeWorks  Degree Audit Reports (DAR) </vt:lpstr>
      <vt:lpstr>PowerPoint Presentation</vt:lpstr>
      <vt:lpstr>Features of DegreeWorks  Degree Audit Reports </vt:lpstr>
      <vt:lpstr>PowerPoint Presentation</vt:lpstr>
      <vt:lpstr>Request for reviewing and  updating audit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HKIEd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Session on DegreeWorks</dc:title>
  <dc:creator>HO, Cannes [REG]</dc:creator>
  <cp:lastModifiedBy>HO, Cannes [REG]</cp:lastModifiedBy>
  <cp:revision>478</cp:revision>
  <dcterms:created xsi:type="dcterms:W3CDTF">2010-03-17T08:12:14Z</dcterms:created>
  <dcterms:modified xsi:type="dcterms:W3CDTF">2023-10-04T06:41:53Z</dcterms:modified>
</cp:coreProperties>
</file>