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4"/>
  </p:sldMasterIdLst>
  <p:notesMasterIdLst>
    <p:notesMasterId r:id="rId49"/>
  </p:notesMasterIdLst>
  <p:sldIdLst>
    <p:sldId id="394" r:id="rId5"/>
    <p:sldId id="300" r:id="rId6"/>
    <p:sldId id="307" r:id="rId7"/>
    <p:sldId id="309" r:id="rId8"/>
    <p:sldId id="301" r:id="rId9"/>
    <p:sldId id="308" r:id="rId10"/>
    <p:sldId id="303" r:id="rId11"/>
    <p:sldId id="304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2" r:id="rId24"/>
    <p:sldId id="323" r:id="rId25"/>
    <p:sldId id="324" r:id="rId26"/>
    <p:sldId id="325" r:id="rId27"/>
    <p:sldId id="373" r:id="rId28"/>
    <p:sldId id="374" r:id="rId29"/>
    <p:sldId id="375" r:id="rId30"/>
    <p:sldId id="378" r:id="rId31"/>
    <p:sldId id="376" r:id="rId32"/>
    <p:sldId id="377" r:id="rId33"/>
    <p:sldId id="379" r:id="rId34"/>
    <p:sldId id="380" r:id="rId35"/>
    <p:sldId id="385" r:id="rId36"/>
    <p:sldId id="383" r:id="rId37"/>
    <p:sldId id="384" r:id="rId38"/>
    <p:sldId id="386" r:id="rId39"/>
    <p:sldId id="387" r:id="rId40"/>
    <p:sldId id="388" r:id="rId41"/>
    <p:sldId id="389" r:id="rId42"/>
    <p:sldId id="390" r:id="rId43"/>
    <p:sldId id="391" r:id="rId44"/>
    <p:sldId id="395" r:id="rId45"/>
    <p:sldId id="392" r:id="rId46"/>
    <p:sldId id="393" r:id="rId47"/>
    <p:sldId id="38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5ADA9"/>
    <a:srgbClr val="159BAD"/>
    <a:srgbClr val="A2F0D6"/>
    <a:srgbClr val="156082"/>
    <a:srgbClr val="FFCCFF"/>
    <a:srgbClr val="8DC2DD"/>
    <a:srgbClr val="CC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3ED3D-CC15-010B-6883-8A2F0A5F0632}" v="86" dt="2024-09-19T07:29:26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19" autoAdjust="0"/>
  </p:normalViewPr>
  <p:slideViewPr>
    <p:cSldViewPr snapToGrid="0">
      <p:cViewPr varScale="1">
        <p:scale>
          <a:sx n="62" d="100"/>
          <a:sy n="62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4476C-0929-4A90-B718-331F835DCEF3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4D3C6-4A04-4F75-A4D9-BE13334A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29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9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6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3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5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68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99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3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18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1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8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6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17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3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27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27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15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8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2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4D3C6-4A04-4F75-A4D9-BE13334AF3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7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812E-6A20-47E4-8AC6-CE0968606289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0333-BE0B-497B-8FC4-BC4F3B4E242D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8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7605-7410-41B3-A722-BCF250F64A73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4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D46-4065-4F15-BA7C-B0E8EFFE085B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2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653C-2CB9-4602-8911-50FB965BD013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6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C97-2214-4FBD-9997-54C5FF0E7647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9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4A5C-19A1-4C70-8313-7E9927552B2F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4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E5F3-F7E0-4A34-8DC9-A1707569DF2D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2214-8E4A-4B9D-A482-2C2C736AE515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9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76FE-ADA0-4A3D-8E55-25B710EE596B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3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7A52-24D5-4740-BB61-EDD56C26C9B0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8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418A8-8549-43AF-916D-B2819FA1EA1B}" type="datetime1">
              <a:rPr lang="en-US" smtClean="0"/>
              <a:t>20/9/2024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7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xam@eduhk.h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xam@eduhk.h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uhk.ap.panopto.com/Panopto/Pages/Embed.aspx?id=eda195ff-4ed5-456c-8e80-ae4a00c386da&amp;autoplay=false&amp;start=0&amp;showbrand=false&amp;showtitle=false&amp;captions=false&amp;interactivity=non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w.eduhk.hk/dwDashboar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C83387F-844F-AFD9-C54C-C92D709665F7}"/>
              </a:ext>
            </a:extLst>
          </p:cNvPr>
          <p:cNvSpPr/>
          <p:nvPr/>
        </p:nvSpPr>
        <p:spPr>
          <a:xfrm>
            <a:off x="525294" y="1261858"/>
            <a:ext cx="11121257" cy="4328583"/>
          </a:xfrm>
          <a:prstGeom prst="rect">
            <a:avLst/>
          </a:prstGeom>
          <a:solidFill>
            <a:schemeClr val="bg1">
              <a:lumMod val="50000"/>
              <a:lumOff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en-US" altLang="zh-TW" dirty="0"/>
              <a:t>DegreeWorks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t">
            <a:normAutofit/>
          </a:bodyPr>
          <a:lstStyle/>
          <a:p>
            <a:r>
              <a:rPr lang="en-US" altLang="zh-TW" dirty="0"/>
              <a:t>(Students)</a:t>
            </a:r>
          </a:p>
          <a:p>
            <a:endParaRPr lang="en-US" altLang="zh-TW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3004BA-AFB1-4FE6-8F7E-7572DF4295EE}"/>
              </a:ext>
            </a:extLst>
          </p:cNvPr>
          <p:cNvSpPr txBox="1">
            <a:spLocks/>
          </p:cNvSpPr>
          <p:nvPr/>
        </p:nvSpPr>
        <p:spPr>
          <a:xfrm>
            <a:off x="7909334" y="4989617"/>
            <a:ext cx="3635926" cy="580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updated: Sep 2024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131C6A1-C49E-4312-B93D-D4FFD1E6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359" y="1525241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C84BA1C-8023-9CA2-A36E-1672AFC03787}"/>
              </a:ext>
            </a:extLst>
          </p:cNvPr>
          <p:cNvCxnSpPr/>
          <p:nvPr/>
        </p:nvCxnSpPr>
        <p:spPr>
          <a:xfrm flipH="1" flipV="1">
            <a:off x="4567078" y="3506055"/>
            <a:ext cx="3374291" cy="3908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07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22F1A3-30B9-419F-84ED-B78CBB87C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806" y="442532"/>
            <a:ext cx="6948412" cy="5894624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D90F8-C52A-4C25-9A24-AE08D356D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45" y="442532"/>
            <a:ext cx="1977986" cy="3719171"/>
          </a:xfrm>
          <a:prstGeom prst="rect">
            <a:avLst/>
          </a:prstGeom>
        </p:spPr>
      </p:pic>
      <p:sp>
        <p:nvSpPr>
          <p:cNvPr id="28" name="Left Brace 27">
            <a:extLst>
              <a:ext uri="{FF2B5EF4-FFF2-40B4-BE49-F238E27FC236}">
                <a16:creationId xmlns:a16="http://schemas.microsoft.com/office/drawing/2014/main" id="{6ACE1583-5EFD-4AC1-80C6-FFA184EDEECD}"/>
              </a:ext>
            </a:extLst>
          </p:cNvPr>
          <p:cNvSpPr/>
          <p:nvPr/>
        </p:nvSpPr>
        <p:spPr>
          <a:xfrm>
            <a:off x="2630176" y="1697590"/>
            <a:ext cx="242630" cy="1595717"/>
          </a:xfrm>
          <a:prstGeom prst="leftBrace">
            <a:avLst>
              <a:gd name="adj1" fmla="val 8333"/>
              <a:gd name="adj2" fmla="val 4943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38C22B9-6C95-4B4E-9231-203E4CE1663A}"/>
              </a:ext>
            </a:extLst>
          </p:cNvPr>
          <p:cNvSpPr/>
          <p:nvPr/>
        </p:nvSpPr>
        <p:spPr>
          <a:xfrm>
            <a:off x="107141" y="772138"/>
            <a:ext cx="340559" cy="2567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A9EA5CF-C3AB-4AB9-B67D-B6C72E378C7D}"/>
              </a:ext>
            </a:extLst>
          </p:cNvPr>
          <p:cNvSpPr/>
          <p:nvPr/>
        </p:nvSpPr>
        <p:spPr>
          <a:xfrm>
            <a:off x="107141" y="1224269"/>
            <a:ext cx="340559" cy="2567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9535226-2806-4A1D-A84F-FF86D8FEFCC2}"/>
              </a:ext>
            </a:extLst>
          </p:cNvPr>
          <p:cNvSpPr/>
          <p:nvPr/>
        </p:nvSpPr>
        <p:spPr>
          <a:xfrm>
            <a:off x="107141" y="2560010"/>
            <a:ext cx="340559" cy="256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F68C0B-CBFF-4BF6-97A0-8FE345B14BF7}"/>
              </a:ext>
            </a:extLst>
          </p:cNvPr>
          <p:cNvCxnSpPr>
            <a:cxnSpLocks/>
          </p:cNvCxnSpPr>
          <p:nvPr/>
        </p:nvCxnSpPr>
        <p:spPr>
          <a:xfrm flipH="1">
            <a:off x="9708775" y="4161703"/>
            <a:ext cx="26490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C36DF65-D95E-43EA-9E99-31711F356B74}"/>
              </a:ext>
            </a:extLst>
          </p:cNvPr>
          <p:cNvSpPr/>
          <p:nvPr/>
        </p:nvSpPr>
        <p:spPr>
          <a:xfrm>
            <a:off x="3854822" y="4982613"/>
            <a:ext cx="5853953" cy="1159708"/>
          </a:xfrm>
          <a:prstGeom prst="rect">
            <a:avLst/>
          </a:pr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035F00-9CDC-4A50-A829-2CEA592B4516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9708775" y="5562467"/>
            <a:ext cx="519953" cy="0"/>
          </a:xfrm>
          <a:prstGeom prst="straightConnector1">
            <a:avLst/>
          </a:prstGeom>
          <a:ln w="3810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E2F199D-1DA9-4CD5-A669-A8915D686E77}"/>
              </a:ext>
            </a:extLst>
          </p:cNvPr>
          <p:cNvSpPr txBox="1"/>
          <p:nvPr/>
        </p:nvSpPr>
        <p:spPr>
          <a:xfrm>
            <a:off x="10246807" y="5325776"/>
            <a:ext cx="1452134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Block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16E056-C959-4AE2-9765-27DC5D2FE198}"/>
              </a:ext>
            </a:extLst>
          </p:cNvPr>
          <p:cNvSpPr txBox="1"/>
          <p:nvPr/>
        </p:nvSpPr>
        <p:spPr>
          <a:xfrm>
            <a:off x="9937758" y="3977037"/>
            <a:ext cx="22267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Requirement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2667E8-3297-43B7-A3A8-21D2538C5E93}"/>
              </a:ext>
            </a:extLst>
          </p:cNvPr>
          <p:cNvCxnSpPr>
            <a:cxnSpLocks/>
          </p:cNvCxnSpPr>
          <p:nvPr/>
        </p:nvCxnSpPr>
        <p:spPr>
          <a:xfrm>
            <a:off x="2872806" y="4451964"/>
            <a:ext cx="86547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9930-10B2-4222-B0A9-DF78C32733A7}"/>
              </a:ext>
            </a:extLst>
          </p:cNvPr>
          <p:cNvSpPr/>
          <p:nvPr/>
        </p:nvSpPr>
        <p:spPr>
          <a:xfrm>
            <a:off x="3854822" y="3152013"/>
            <a:ext cx="5853953" cy="17785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EA0E07-08D4-445B-8F66-B1B1A82AD825}"/>
              </a:ext>
            </a:extLst>
          </p:cNvPr>
          <p:cNvSpPr/>
          <p:nvPr/>
        </p:nvSpPr>
        <p:spPr>
          <a:xfrm>
            <a:off x="3746293" y="3178028"/>
            <a:ext cx="320213" cy="17525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A0157D-1181-4C6B-9E16-5AC53A3B1D9F}"/>
              </a:ext>
            </a:extLst>
          </p:cNvPr>
          <p:cNvSpPr txBox="1"/>
          <p:nvPr/>
        </p:nvSpPr>
        <p:spPr>
          <a:xfrm>
            <a:off x="376518" y="4238240"/>
            <a:ext cx="2653553" cy="369332"/>
          </a:xfrm>
          <a:prstGeom prst="rect">
            <a:avLst/>
          </a:prstGeom>
          <a:solidFill>
            <a:srgbClr val="A2F0D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Block/Domain fulfilment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179B186-FA2F-44BC-814E-F4213FE2AB4A}"/>
              </a:ext>
            </a:extLst>
          </p:cNvPr>
          <p:cNvSpPr txBox="1">
            <a:spLocks/>
          </p:cNvSpPr>
          <p:nvPr/>
        </p:nvSpPr>
        <p:spPr>
          <a:xfrm>
            <a:off x="1140630" y="5986202"/>
            <a:ext cx="4800276" cy="700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15ADA9"/>
                </a:solidFill>
              </a:rPr>
              <a:t>Interface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17E8F-EEE0-460A-9B8E-BC3E1758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6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181CC1-31B3-49B0-9377-672F719AA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423" y="67640"/>
            <a:ext cx="6948412" cy="63282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BE49F0-F27B-4B86-9DDD-CECBAA58A885}"/>
              </a:ext>
            </a:extLst>
          </p:cNvPr>
          <p:cNvSpPr/>
          <p:nvPr/>
        </p:nvSpPr>
        <p:spPr>
          <a:xfrm>
            <a:off x="3872753" y="1923858"/>
            <a:ext cx="1129553" cy="2814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35AA74-19F3-4713-BF50-45DA5CF8EA39}"/>
              </a:ext>
            </a:extLst>
          </p:cNvPr>
          <p:cNvCxnSpPr>
            <a:cxnSpLocks/>
          </p:cNvCxnSpPr>
          <p:nvPr/>
        </p:nvCxnSpPr>
        <p:spPr>
          <a:xfrm flipH="1">
            <a:off x="2814918" y="2066074"/>
            <a:ext cx="1057837" cy="1392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7691BC-207C-4EA8-803E-1DC795A05BF7}"/>
              </a:ext>
            </a:extLst>
          </p:cNvPr>
          <p:cNvSpPr txBox="1"/>
          <p:nvPr/>
        </p:nvSpPr>
        <p:spPr>
          <a:xfrm>
            <a:off x="47062" y="2035918"/>
            <a:ext cx="27678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still count towards your graduation requirements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ACA16B-F365-4FC8-AED6-43A64649B14E}"/>
              </a:ext>
            </a:extLst>
          </p:cNvPr>
          <p:cNvSpPr/>
          <p:nvPr/>
        </p:nvSpPr>
        <p:spPr>
          <a:xfrm>
            <a:off x="3872753" y="2540709"/>
            <a:ext cx="1129553" cy="2814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05CC46-993E-441C-B9FF-42F1FA1BF7B4}"/>
              </a:ext>
            </a:extLst>
          </p:cNvPr>
          <p:cNvSpPr txBox="1">
            <a:spLocks/>
          </p:cNvSpPr>
          <p:nvPr/>
        </p:nvSpPr>
        <p:spPr>
          <a:xfrm>
            <a:off x="1248206" y="5921205"/>
            <a:ext cx="4800276" cy="700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15ADA9"/>
                </a:solidFill>
              </a:rPr>
              <a:t>Interface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EF389B-E5AB-47BE-979F-C8E1E5EB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2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BC3AFA-0C2B-40A3-BD74-3CC3BCD46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57"/>
          <a:stretch/>
        </p:blipFill>
        <p:spPr>
          <a:xfrm>
            <a:off x="2773171" y="159469"/>
            <a:ext cx="7150292" cy="5470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1F337-C1AA-4142-A9AB-8B4EEB62A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9" y="274630"/>
            <a:ext cx="4523148" cy="14747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E7DD82-9D63-4941-93DB-05F5520B34B3}"/>
              </a:ext>
            </a:extLst>
          </p:cNvPr>
          <p:cNvSpPr/>
          <p:nvPr/>
        </p:nvSpPr>
        <p:spPr>
          <a:xfrm>
            <a:off x="5325035" y="785340"/>
            <a:ext cx="1129553" cy="2814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2F5D7D-2A95-4C2E-9593-C85F2CA61E16}"/>
              </a:ext>
            </a:extLst>
          </p:cNvPr>
          <p:cNvCxnSpPr>
            <a:cxnSpLocks/>
          </p:cNvCxnSpPr>
          <p:nvPr/>
        </p:nvCxnSpPr>
        <p:spPr>
          <a:xfrm flipH="1">
            <a:off x="4204447" y="927556"/>
            <a:ext cx="112059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4B86BF-0C6F-4092-AC14-37861E7B200C}"/>
              </a:ext>
            </a:extLst>
          </p:cNvPr>
          <p:cNvSpPr txBox="1"/>
          <p:nvPr/>
        </p:nvSpPr>
        <p:spPr>
          <a:xfrm>
            <a:off x="78253" y="1864491"/>
            <a:ext cx="26021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and download DAR for advising meeting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DD881A-21CF-41EB-949E-DDB026BBD689}"/>
              </a:ext>
            </a:extLst>
          </p:cNvPr>
          <p:cNvSpPr txBox="1">
            <a:spLocks/>
          </p:cNvSpPr>
          <p:nvPr/>
        </p:nvSpPr>
        <p:spPr>
          <a:xfrm>
            <a:off x="1248206" y="5921205"/>
            <a:ext cx="4800276" cy="700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15ADA9"/>
                </a:solidFill>
              </a:rPr>
              <a:t>Degree Audit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AD6180-13E4-4817-A64F-713E48E1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0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4CFB4-AE0D-4A00-8324-A006213F0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54"/>
          <a:stretch/>
        </p:blipFill>
        <p:spPr>
          <a:xfrm>
            <a:off x="1814040" y="273442"/>
            <a:ext cx="8020242" cy="5441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43787E-1173-4D1A-BE9C-D7B6BD781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038" y="393226"/>
            <a:ext cx="3867690" cy="227679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2C16A2B-1518-4C32-A9BB-FC7F34C634B1}"/>
              </a:ext>
            </a:extLst>
          </p:cNvPr>
          <p:cNvSpPr/>
          <p:nvPr/>
        </p:nvSpPr>
        <p:spPr>
          <a:xfrm>
            <a:off x="2768962" y="861523"/>
            <a:ext cx="1301014" cy="8148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E86BD8-CB7C-4BF5-905A-46C6BBE10765}"/>
              </a:ext>
            </a:extLst>
          </p:cNvPr>
          <p:cNvCxnSpPr>
            <a:cxnSpLocks/>
          </p:cNvCxnSpPr>
          <p:nvPr/>
        </p:nvCxnSpPr>
        <p:spPr>
          <a:xfrm>
            <a:off x="4081477" y="1277180"/>
            <a:ext cx="61856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8857560-CDF2-4E8E-9E53-EF6089D77DF8}"/>
              </a:ext>
            </a:extLst>
          </p:cNvPr>
          <p:cNvSpPr txBox="1"/>
          <p:nvPr/>
        </p:nvSpPr>
        <p:spPr>
          <a:xfrm>
            <a:off x="43691" y="3889651"/>
            <a:ext cx="28101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from the drop down list and press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“View”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8B7908-2525-4AE9-98C1-6E50C3A650F9}"/>
              </a:ext>
            </a:extLst>
          </p:cNvPr>
          <p:cNvSpPr txBox="1">
            <a:spLocks/>
          </p:cNvSpPr>
          <p:nvPr/>
        </p:nvSpPr>
        <p:spPr>
          <a:xfrm>
            <a:off x="1248206" y="5921205"/>
            <a:ext cx="4800276" cy="700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15ADA9"/>
                </a:solidFill>
              </a:rPr>
              <a:t>Degree Audit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684E88-3D08-48D8-BED7-49D1FE92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4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358993-1759-4858-AC78-918FE9056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03"/>
          <a:stretch/>
        </p:blipFill>
        <p:spPr>
          <a:xfrm>
            <a:off x="1826402" y="251012"/>
            <a:ext cx="7998449" cy="60691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59D81B-AC15-48C6-9C84-8972B5A7D773}"/>
              </a:ext>
            </a:extLst>
          </p:cNvPr>
          <p:cNvSpPr/>
          <p:nvPr/>
        </p:nvSpPr>
        <p:spPr>
          <a:xfrm>
            <a:off x="2885503" y="923365"/>
            <a:ext cx="1301014" cy="3944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A32496-CD5E-481B-A73B-4BD6029C4186}"/>
              </a:ext>
            </a:extLst>
          </p:cNvPr>
          <p:cNvSpPr/>
          <p:nvPr/>
        </p:nvSpPr>
        <p:spPr>
          <a:xfrm>
            <a:off x="2898649" y="1572084"/>
            <a:ext cx="6774269" cy="4748034"/>
          </a:xfrm>
          <a:prstGeom prst="rect">
            <a:avLst/>
          </a:pr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72D4BC-E35C-4606-8ADD-60CF865D5FD3}"/>
              </a:ext>
            </a:extLst>
          </p:cNvPr>
          <p:cNvCxnSpPr>
            <a:cxnSpLocks/>
          </p:cNvCxnSpPr>
          <p:nvPr/>
        </p:nvCxnSpPr>
        <p:spPr>
          <a:xfrm flipH="1">
            <a:off x="2190438" y="4781448"/>
            <a:ext cx="708211" cy="0"/>
          </a:xfrm>
          <a:prstGeom prst="straightConnector1">
            <a:avLst/>
          </a:prstGeom>
          <a:ln w="3810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781519A-F452-4EEB-9D66-2F1D2CD0BF65}"/>
              </a:ext>
            </a:extLst>
          </p:cNvPr>
          <p:cNvSpPr txBox="1"/>
          <p:nvPr/>
        </p:nvSpPr>
        <p:spPr>
          <a:xfrm>
            <a:off x="131126" y="4596782"/>
            <a:ext cx="22180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Courses still needed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071F6D-2A58-438B-828E-E822AC28F92C}"/>
              </a:ext>
            </a:extLst>
          </p:cNvPr>
          <p:cNvSpPr/>
          <p:nvPr/>
        </p:nvSpPr>
        <p:spPr>
          <a:xfrm>
            <a:off x="2967319" y="1775011"/>
            <a:ext cx="3236258" cy="121023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0B2822-0F8C-43BE-97B3-95CEA7C4904F}"/>
              </a:ext>
            </a:extLst>
          </p:cNvPr>
          <p:cNvSpPr/>
          <p:nvPr/>
        </p:nvSpPr>
        <p:spPr>
          <a:xfrm>
            <a:off x="2949389" y="3267638"/>
            <a:ext cx="1810870" cy="68579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42C830-6D11-46F7-A215-54704FAE8990}"/>
              </a:ext>
            </a:extLst>
          </p:cNvPr>
          <p:cNvSpPr/>
          <p:nvPr/>
        </p:nvSpPr>
        <p:spPr>
          <a:xfrm>
            <a:off x="2949389" y="4253883"/>
            <a:ext cx="6490446" cy="34289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6DB1BB-AAF7-49D2-9409-1F91014F8821}"/>
              </a:ext>
            </a:extLst>
          </p:cNvPr>
          <p:cNvSpPr/>
          <p:nvPr/>
        </p:nvSpPr>
        <p:spPr>
          <a:xfrm>
            <a:off x="2949389" y="4897229"/>
            <a:ext cx="6490446" cy="18301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875FC5-1FF0-41CD-AD01-13759191D5A9}"/>
              </a:ext>
            </a:extLst>
          </p:cNvPr>
          <p:cNvSpPr/>
          <p:nvPr/>
        </p:nvSpPr>
        <p:spPr>
          <a:xfrm>
            <a:off x="2949389" y="5425658"/>
            <a:ext cx="2528046" cy="89446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1456C-B306-40A9-9859-EE1FDE82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8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358993-1759-4858-AC78-918FE9056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83"/>
          <a:stretch/>
        </p:blipFill>
        <p:spPr>
          <a:xfrm>
            <a:off x="1861989" y="186358"/>
            <a:ext cx="7998449" cy="55286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1DBD69-C33F-468C-956B-8C99A83232C2}"/>
              </a:ext>
            </a:extLst>
          </p:cNvPr>
          <p:cNvSpPr/>
          <p:nvPr/>
        </p:nvSpPr>
        <p:spPr>
          <a:xfrm>
            <a:off x="5827064" y="949032"/>
            <a:ext cx="950259" cy="2928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23B5E89-7921-4AA9-8076-63AB31B72B3A}"/>
              </a:ext>
            </a:extLst>
          </p:cNvPr>
          <p:cNvCxnSpPr>
            <a:cxnSpLocks/>
          </p:cNvCxnSpPr>
          <p:nvPr/>
        </p:nvCxnSpPr>
        <p:spPr>
          <a:xfrm flipH="1">
            <a:off x="5316071" y="1095458"/>
            <a:ext cx="51099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38009AE-B8D5-452A-A2D3-641CDD4F5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384" y="346861"/>
            <a:ext cx="3679687" cy="149421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DE3D9E1-CA82-42E3-BF23-580A8460078D}"/>
              </a:ext>
            </a:extLst>
          </p:cNvPr>
          <p:cNvSpPr txBox="1"/>
          <p:nvPr/>
        </p:nvSpPr>
        <p:spPr>
          <a:xfrm>
            <a:off x="210995" y="3909797"/>
            <a:ext cx="263000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History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courses with grades and credits grouped by semester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B83A82-F8F1-486D-90D9-27A207C75CDD}"/>
              </a:ext>
            </a:extLst>
          </p:cNvPr>
          <p:cNvSpPr txBox="1">
            <a:spLocks/>
          </p:cNvSpPr>
          <p:nvPr/>
        </p:nvSpPr>
        <p:spPr>
          <a:xfrm>
            <a:off x="1248206" y="5921205"/>
            <a:ext cx="4800276" cy="700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15ADA9"/>
                </a:solidFill>
              </a:rPr>
              <a:t>Degree Audit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DC1902-7397-4D82-8DFE-D2450735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3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F29CA4-ACE3-4204-9154-F9705446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11" y="170471"/>
            <a:ext cx="7135439" cy="6083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AE3C45-B115-4607-B85D-ACF990FCB3C6}"/>
              </a:ext>
            </a:extLst>
          </p:cNvPr>
          <p:cNvSpPr txBox="1"/>
          <p:nvPr/>
        </p:nvSpPr>
        <p:spPr>
          <a:xfrm>
            <a:off x="4750722" y="2210090"/>
            <a:ext cx="423191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Listing of </a:t>
            </a:r>
            <a:r>
              <a:rPr lang="en-US" altLang="zh-TW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courses with grades and credits shown in chronological order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2B947E-B164-4A43-A747-B4661DBB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4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3E91A5-AA4E-48F6-A3D8-B3CA4F3366DB}"/>
              </a:ext>
            </a:extLst>
          </p:cNvPr>
          <p:cNvSpPr txBox="1"/>
          <p:nvPr/>
        </p:nvSpPr>
        <p:spPr>
          <a:xfrm>
            <a:off x="933175" y="720965"/>
            <a:ext cx="659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form and send email to </a:t>
            </a:r>
            <a:r>
              <a:rPr lang="en-GB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Registry </a:t>
            </a:r>
            <a:r>
              <a:rPr lang="en-GB" altLang="zh-TW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exam@eduhk.hk</a:t>
            </a:r>
            <a:r>
              <a:rPr lang="en-GB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D67298-9B82-4FEF-BD16-FE4BC3E9F7AA}"/>
              </a:ext>
            </a:extLst>
          </p:cNvPr>
          <p:cNvGrpSpPr/>
          <p:nvPr/>
        </p:nvGrpSpPr>
        <p:grpSpPr>
          <a:xfrm>
            <a:off x="933175" y="1266633"/>
            <a:ext cx="8990288" cy="4185066"/>
            <a:chOff x="1041218" y="679054"/>
            <a:chExt cx="8801563" cy="39377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74CCAF-B03A-410E-95B2-18F9A2BF8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218" y="679054"/>
              <a:ext cx="8801563" cy="393776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365CF2-241D-4271-BE04-1A3AE30B0056}"/>
                </a:ext>
              </a:extLst>
            </p:cNvPr>
            <p:cNvCxnSpPr/>
            <p:nvPr/>
          </p:nvCxnSpPr>
          <p:spPr>
            <a:xfrm>
              <a:off x="1864664" y="1039905"/>
              <a:ext cx="1192306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BE64C-D358-4F96-A976-9F86A5E0BEB9}"/>
              </a:ext>
            </a:extLst>
          </p:cNvPr>
          <p:cNvSpPr/>
          <p:nvPr/>
        </p:nvSpPr>
        <p:spPr>
          <a:xfrm>
            <a:off x="2590806" y="1179296"/>
            <a:ext cx="1685359" cy="2928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B8131C-1A8E-4169-8E1E-64455D4FC989}"/>
              </a:ext>
            </a:extLst>
          </p:cNvPr>
          <p:cNvSpPr txBox="1">
            <a:spLocks/>
          </p:cNvSpPr>
          <p:nvPr/>
        </p:nvSpPr>
        <p:spPr>
          <a:xfrm>
            <a:off x="1248205" y="5921205"/>
            <a:ext cx="7555135" cy="700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15ADA9"/>
                </a:solidFill>
              </a:rPr>
              <a:t>Request for reviewing and updating audit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958CA-4328-4D3F-9214-DEAA5407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7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DB78C-F97E-4D6A-8F7B-465EAC14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26" y="183661"/>
            <a:ext cx="6238854" cy="60245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532B6A-BCF5-4AC4-A07A-29B192EAB801}"/>
              </a:ext>
            </a:extLst>
          </p:cNvPr>
          <p:cNvSpPr txBox="1"/>
          <p:nvPr/>
        </p:nvSpPr>
        <p:spPr>
          <a:xfrm>
            <a:off x="7023150" y="2957317"/>
            <a:ext cx="51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form and send email to </a:t>
            </a:r>
            <a:r>
              <a:rPr lang="en-GB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Registry </a:t>
            </a:r>
            <a:r>
              <a:rPr lang="en-GB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exam@eduhk.hk</a:t>
            </a:r>
            <a:r>
              <a:rPr lang="en-GB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D522F-42F9-47B6-B7FF-7F819391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4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B96EE2-4117-4C24-B0C7-066338D33C5E}"/>
              </a:ext>
            </a:extLst>
          </p:cNvPr>
          <p:cNvSpPr txBox="1">
            <a:spLocks/>
          </p:cNvSpPr>
          <p:nvPr/>
        </p:nvSpPr>
        <p:spPr>
          <a:xfrm>
            <a:off x="483392" y="5053437"/>
            <a:ext cx="1404176" cy="700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What IF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E21DF-A6FF-4E38-907F-E714B1BB6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568" y="328829"/>
            <a:ext cx="7740352" cy="49854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2A71B7-51E8-4C79-A97B-15A504E166DD}"/>
              </a:ext>
            </a:extLst>
          </p:cNvPr>
          <p:cNvSpPr/>
          <p:nvPr/>
        </p:nvSpPr>
        <p:spPr>
          <a:xfrm>
            <a:off x="1783976" y="1104113"/>
            <a:ext cx="1156447" cy="2928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73180E0-D46D-436E-A9D4-546643FD7EFE}"/>
              </a:ext>
            </a:extLst>
          </p:cNvPr>
          <p:cNvSpPr txBox="1">
            <a:spLocks/>
          </p:cNvSpPr>
          <p:nvPr/>
        </p:nvSpPr>
        <p:spPr>
          <a:xfrm>
            <a:off x="483392" y="5580310"/>
            <a:ext cx="6302189" cy="1018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"What-if" function shows progress towards program completion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 for a </a:t>
            </a:r>
            <a:r>
              <a:rPr lang="en-US" sz="1600" dirty="0">
                <a:solidFill>
                  <a:srgbClr val="333333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Second Major, Minor, or Change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Program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 </a:t>
            </a:r>
            <a:r>
              <a:rPr lang="en-US" sz="1600" dirty="0">
                <a:solidFill>
                  <a:srgbClr val="333333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unregistered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classes for </a:t>
            </a:r>
            <a:r>
              <a:rPr lang="en-US" sz="1600" dirty="0">
                <a:solidFill>
                  <a:srgbClr val="333333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507974-D517-4B85-8042-118800AC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5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9F0312-521F-4D98-9572-4EB12E0E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87047"/>
            <a:ext cx="10058400" cy="4292599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Overview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DegreeWorks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DegreeWorks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Benefits You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to use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689289-6EE3-44EC-AE29-52D4602D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F669E624-C1D4-9BAA-F4E9-56EF0EB12F69}"/>
              </a:ext>
            </a:extLst>
          </p:cNvPr>
          <p:cNvCxnSpPr/>
          <p:nvPr/>
        </p:nvCxnSpPr>
        <p:spPr>
          <a:xfrm flipH="1" flipV="1">
            <a:off x="953362" y="1350266"/>
            <a:ext cx="3374291" cy="3908"/>
          </a:xfrm>
          <a:prstGeom prst="straightConnector1">
            <a:avLst/>
          </a:prstGeom>
          <a:ln w="5715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1AE10-0074-44F3-973F-4A15E8AE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C72133-2B89-443B-85DF-4CCD126C7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97" y="252415"/>
            <a:ext cx="8810732" cy="58374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BE2176-8F9B-4417-B025-AD460B12DF8C}"/>
              </a:ext>
            </a:extLst>
          </p:cNvPr>
          <p:cNvSpPr/>
          <p:nvPr/>
        </p:nvSpPr>
        <p:spPr>
          <a:xfrm>
            <a:off x="2330283" y="4474338"/>
            <a:ext cx="1944834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E4DA06-FE5D-4978-A626-4FA46BC3BDDD}"/>
              </a:ext>
            </a:extLst>
          </p:cNvPr>
          <p:cNvSpPr/>
          <p:nvPr/>
        </p:nvSpPr>
        <p:spPr>
          <a:xfrm>
            <a:off x="5959736" y="4474338"/>
            <a:ext cx="1360028" cy="13479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13C718-AEE8-4B35-8467-72C447D440DF}"/>
              </a:ext>
            </a:extLst>
          </p:cNvPr>
          <p:cNvSpPr/>
          <p:nvPr/>
        </p:nvSpPr>
        <p:spPr>
          <a:xfrm>
            <a:off x="944787" y="1221138"/>
            <a:ext cx="1156447" cy="2928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63B6A82-F1CF-4D02-8457-E207AA30455E}"/>
              </a:ext>
            </a:extLst>
          </p:cNvPr>
          <p:cNvSpPr/>
          <p:nvPr/>
        </p:nvSpPr>
        <p:spPr>
          <a:xfrm>
            <a:off x="451820" y="1221138"/>
            <a:ext cx="326333" cy="29285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B037BA-7454-4C6A-BFF4-51A8BD10D701}"/>
              </a:ext>
            </a:extLst>
          </p:cNvPr>
          <p:cNvSpPr/>
          <p:nvPr/>
        </p:nvSpPr>
        <p:spPr>
          <a:xfrm>
            <a:off x="3423921" y="1083881"/>
            <a:ext cx="1156447" cy="2928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515A14-83FF-459B-A961-A3CCCB4D934D}"/>
              </a:ext>
            </a:extLst>
          </p:cNvPr>
          <p:cNvSpPr/>
          <p:nvPr/>
        </p:nvSpPr>
        <p:spPr>
          <a:xfrm>
            <a:off x="2103113" y="1825620"/>
            <a:ext cx="3992887" cy="2356283"/>
          </a:xfrm>
          <a:prstGeom prst="rect">
            <a:avLst/>
          </a:pr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E48479-5C3E-4F11-9952-F86D8D14950D}"/>
              </a:ext>
            </a:extLst>
          </p:cNvPr>
          <p:cNvSpPr txBox="1"/>
          <p:nvPr/>
        </p:nvSpPr>
        <p:spPr>
          <a:xfrm>
            <a:off x="6810321" y="2367749"/>
            <a:ext cx="364026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altLang="zh-TW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Concentration (</a:t>
            </a:r>
            <a:r>
              <a:rPr lang="en-US" altLang="zh-TW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check on the curriculum and course requirement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E6270A2-3D27-4698-A54A-887D2D96317A}"/>
              </a:ext>
            </a:extLst>
          </p:cNvPr>
          <p:cNvCxnSpPr>
            <a:cxnSpLocks/>
          </p:cNvCxnSpPr>
          <p:nvPr/>
        </p:nvCxnSpPr>
        <p:spPr>
          <a:xfrm flipH="1" flipV="1">
            <a:off x="6174889" y="2035918"/>
            <a:ext cx="635433" cy="7269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DCD6AF-5219-46AF-9F2E-A95E297B1A6F}"/>
              </a:ext>
            </a:extLst>
          </p:cNvPr>
          <p:cNvCxnSpPr>
            <a:cxnSpLocks/>
          </p:cNvCxnSpPr>
          <p:nvPr/>
        </p:nvCxnSpPr>
        <p:spPr>
          <a:xfrm flipH="1">
            <a:off x="6174889" y="2915322"/>
            <a:ext cx="635432" cy="2834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308911C-C25B-4F84-813E-E4969BC5E1DE}"/>
              </a:ext>
            </a:extLst>
          </p:cNvPr>
          <p:cNvSpPr txBox="1"/>
          <p:nvPr/>
        </p:nvSpPr>
        <p:spPr>
          <a:xfrm>
            <a:off x="5176299" y="1035712"/>
            <a:ext cx="199229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to process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5FF6EE-0587-4B39-AD41-0C46881A11E3}"/>
              </a:ext>
            </a:extLst>
          </p:cNvPr>
          <p:cNvCxnSpPr>
            <a:cxnSpLocks/>
            <a:stCxn id="34" idx="1"/>
            <a:endCxn id="26" idx="3"/>
          </p:cNvCxnSpPr>
          <p:nvPr/>
        </p:nvCxnSpPr>
        <p:spPr>
          <a:xfrm flipH="1">
            <a:off x="4580368" y="1204989"/>
            <a:ext cx="595931" cy="253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76CBC80-40D1-461D-A866-A883B67C5A5B}"/>
              </a:ext>
            </a:extLst>
          </p:cNvPr>
          <p:cNvSpPr txBox="1"/>
          <p:nvPr/>
        </p:nvSpPr>
        <p:spPr>
          <a:xfrm>
            <a:off x="132222" y="4584034"/>
            <a:ext cx="17343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  <a:r>
              <a:rPr lang="en-US" altLang="zh-TW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course code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directly in here and press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‘Add’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F21EC4-5F11-4989-AC3A-913C7273EDD9}"/>
              </a:ext>
            </a:extLst>
          </p:cNvPr>
          <p:cNvSpPr txBox="1"/>
          <p:nvPr/>
        </p:nvSpPr>
        <p:spPr>
          <a:xfrm>
            <a:off x="7763294" y="4651977"/>
            <a:ext cx="173431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Courses will shown in here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7A8E118-D1AB-4DF5-8F30-6C8E82A77402}"/>
              </a:ext>
            </a:extLst>
          </p:cNvPr>
          <p:cNvCxnSpPr>
            <a:cxnSpLocks/>
          </p:cNvCxnSpPr>
          <p:nvPr/>
        </p:nvCxnSpPr>
        <p:spPr>
          <a:xfrm>
            <a:off x="1872185" y="5079629"/>
            <a:ext cx="45809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5E54B8-27FE-4A4A-8D9A-C31523554740}"/>
              </a:ext>
            </a:extLst>
          </p:cNvPr>
          <p:cNvCxnSpPr>
            <a:cxnSpLocks/>
          </p:cNvCxnSpPr>
          <p:nvPr/>
        </p:nvCxnSpPr>
        <p:spPr>
          <a:xfrm flipH="1">
            <a:off x="7319764" y="4962230"/>
            <a:ext cx="44353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E8C18D8-6E88-44C9-96A0-23333582BB35}"/>
              </a:ext>
            </a:extLst>
          </p:cNvPr>
          <p:cNvSpPr txBox="1"/>
          <p:nvPr/>
        </p:nvSpPr>
        <p:spPr>
          <a:xfrm>
            <a:off x="6733231" y="2030073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903BA1-BFC5-42FF-BECA-D26ADD73F042}"/>
              </a:ext>
            </a:extLst>
          </p:cNvPr>
          <p:cNvSpPr txBox="1"/>
          <p:nvPr/>
        </p:nvSpPr>
        <p:spPr>
          <a:xfrm>
            <a:off x="1598455" y="4261434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B62A3F-3BDF-4F52-97CF-DE9F2B03BB3B}"/>
              </a:ext>
            </a:extLst>
          </p:cNvPr>
          <p:cNvSpPr txBox="1"/>
          <p:nvPr/>
        </p:nvSpPr>
        <p:spPr>
          <a:xfrm>
            <a:off x="5107738" y="695231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FF9327-AD43-4234-8100-62A5365E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40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4A7CD3-578E-41CA-AB43-8BC6C74AD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2" y="126625"/>
            <a:ext cx="9005156" cy="4670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2DF1BD3-11B9-4F5D-B39B-A7AE7D18ED67}"/>
              </a:ext>
            </a:extLst>
          </p:cNvPr>
          <p:cNvSpPr txBox="1">
            <a:spLocks/>
          </p:cNvSpPr>
          <p:nvPr/>
        </p:nvSpPr>
        <p:spPr>
          <a:xfrm>
            <a:off x="1221123" y="4945219"/>
            <a:ext cx="1608138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What IF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DDECE20-CC48-4087-B308-B62EFBA0EDA4}"/>
              </a:ext>
            </a:extLst>
          </p:cNvPr>
          <p:cNvSpPr txBox="1">
            <a:spLocks/>
          </p:cNvSpPr>
          <p:nvPr/>
        </p:nvSpPr>
        <p:spPr>
          <a:xfrm>
            <a:off x="1000461" y="5410603"/>
            <a:ext cx="6302189" cy="10184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What-If audits are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stored in the database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 can be saved as PDF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you navigate away, the audit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recalled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E524CD-8AEF-4B1B-80AF-0A6225729884}"/>
              </a:ext>
            </a:extLst>
          </p:cNvPr>
          <p:cNvGrpSpPr/>
          <p:nvPr/>
        </p:nvGrpSpPr>
        <p:grpSpPr>
          <a:xfrm>
            <a:off x="1942625" y="691749"/>
            <a:ext cx="4019128" cy="830997"/>
            <a:chOff x="2794497" y="1988659"/>
            <a:chExt cx="3418690" cy="8309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B4EBED-A932-4E4B-BB8B-54B9067AE405}"/>
                </a:ext>
              </a:extLst>
            </p:cNvPr>
            <p:cNvSpPr/>
            <p:nvPr/>
          </p:nvSpPr>
          <p:spPr>
            <a:xfrm>
              <a:off x="2794497" y="2257732"/>
              <a:ext cx="754177" cy="29285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53C4F5-838D-4632-BD88-B0CAC135C3BA}"/>
                </a:ext>
              </a:extLst>
            </p:cNvPr>
            <p:cNvSpPr txBox="1"/>
            <p:nvPr/>
          </p:nvSpPr>
          <p:spPr>
            <a:xfrm>
              <a:off x="4051952" y="1988659"/>
              <a:ext cx="2161235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“Save as PDF” 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before leaving the page, otherwise the plan will be lost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FD8678F-92DA-4651-8E26-EF3E579D0708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3548674" y="2404158"/>
              <a:ext cx="50327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11816A-D069-4308-A714-F96BB1E8FAF6}"/>
              </a:ext>
            </a:extLst>
          </p:cNvPr>
          <p:cNvSpPr/>
          <p:nvPr/>
        </p:nvSpPr>
        <p:spPr>
          <a:xfrm>
            <a:off x="1381843" y="3294975"/>
            <a:ext cx="7729883" cy="6675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37AC31-7962-4E65-A7B2-634EEDD68A8C}"/>
              </a:ext>
            </a:extLst>
          </p:cNvPr>
          <p:cNvSpPr txBox="1"/>
          <p:nvPr/>
        </p:nvSpPr>
        <p:spPr>
          <a:xfrm>
            <a:off x="9721665" y="3131509"/>
            <a:ext cx="21769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Planned courses will be shown in </a:t>
            </a:r>
            <a:r>
              <a:rPr lang="en-US" altLang="zh-TW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the chosen semester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3988E7-B941-4120-B81A-C561DB8B1F4E}"/>
              </a:ext>
            </a:extLst>
          </p:cNvPr>
          <p:cNvCxnSpPr>
            <a:cxnSpLocks/>
          </p:cNvCxnSpPr>
          <p:nvPr/>
        </p:nvCxnSpPr>
        <p:spPr>
          <a:xfrm flipH="1">
            <a:off x="9129994" y="3631716"/>
            <a:ext cx="59167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14A2A7C-3EA2-4DFF-A088-42D4D254FCCE}"/>
              </a:ext>
            </a:extLst>
          </p:cNvPr>
          <p:cNvSpPr txBox="1"/>
          <p:nvPr/>
        </p:nvSpPr>
        <p:spPr>
          <a:xfrm>
            <a:off x="5734240" y="337806"/>
            <a:ext cx="925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1812F-261C-4B48-8DF7-2776D2D5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72DC32-10FA-4132-96E5-106302C56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733"/>
          <a:stretch/>
        </p:blipFill>
        <p:spPr>
          <a:xfrm>
            <a:off x="595294" y="277747"/>
            <a:ext cx="8543650" cy="49408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8F7BA3-130E-4A11-9AE9-6E6743A32569}"/>
              </a:ext>
            </a:extLst>
          </p:cNvPr>
          <p:cNvSpPr/>
          <p:nvPr/>
        </p:nvSpPr>
        <p:spPr>
          <a:xfrm>
            <a:off x="2036954" y="2485227"/>
            <a:ext cx="2422219" cy="12219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EA4589-E783-4BDC-83F4-C5BCA36B3D1B}"/>
              </a:ext>
            </a:extLst>
          </p:cNvPr>
          <p:cNvSpPr/>
          <p:nvPr/>
        </p:nvSpPr>
        <p:spPr>
          <a:xfrm>
            <a:off x="4459173" y="2485227"/>
            <a:ext cx="1857222" cy="209521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5C2E1D7-E6B7-4E26-8A80-6C8C4C5A74DE}"/>
              </a:ext>
            </a:extLst>
          </p:cNvPr>
          <p:cNvSpPr txBox="1">
            <a:spLocks/>
          </p:cNvSpPr>
          <p:nvPr/>
        </p:nvSpPr>
        <p:spPr>
          <a:xfrm>
            <a:off x="1186009" y="5409752"/>
            <a:ext cx="2318143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Look Ahead 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89A1367E-0B69-4923-B142-C172443838F5}"/>
              </a:ext>
            </a:extLst>
          </p:cNvPr>
          <p:cNvSpPr txBox="1">
            <a:spLocks/>
          </p:cNvSpPr>
          <p:nvPr/>
        </p:nvSpPr>
        <p:spPr>
          <a:xfrm>
            <a:off x="986117" y="5950038"/>
            <a:ext cx="6691256" cy="37035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"Look Ahead" feature includes </a:t>
            </a:r>
            <a:r>
              <a:rPr lang="en-US" sz="1600" dirty="0">
                <a:solidFill>
                  <a:srgbClr val="333333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333333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unregistered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courses in the audit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18C2A5-FFCB-431F-857E-0DA1E1E029BD}"/>
              </a:ext>
            </a:extLst>
          </p:cNvPr>
          <p:cNvSpPr/>
          <p:nvPr/>
        </p:nvSpPr>
        <p:spPr>
          <a:xfrm>
            <a:off x="595294" y="1720819"/>
            <a:ext cx="1156447" cy="2928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727D86D-0CD1-4CA9-A33F-B1434F9086CE}"/>
              </a:ext>
            </a:extLst>
          </p:cNvPr>
          <p:cNvSpPr/>
          <p:nvPr/>
        </p:nvSpPr>
        <p:spPr>
          <a:xfrm>
            <a:off x="102327" y="1720819"/>
            <a:ext cx="326333" cy="29285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15F2D7-13EF-4C06-AA8D-28B9C026429B}"/>
              </a:ext>
            </a:extLst>
          </p:cNvPr>
          <p:cNvSpPr/>
          <p:nvPr/>
        </p:nvSpPr>
        <p:spPr>
          <a:xfrm>
            <a:off x="3614570" y="1296690"/>
            <a:ext cx="1219444" cy="2928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92B043-7623-476E-9EA7-147A949203D6}"/>
              </a:ext>
            </a:extLst>
          </p:cNvPr>
          <p:cNvSpPr txBox="1"/>
          <p:nvPr/>
        </p:nvSpPr>
        <p:spPr>
          <a:xfrm>
            <a:off x="5429944" y="1248521"/>
            <a:ext cx="199229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to process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930BE34-BC32-4D37-8B57-ACF660FEE3B1}"/>
              </a:ext>
            </a:extLst>
          </p:cNvPr>
          <p:cNvCxnSpPr>
            <a:cxnSpLocks/>
            <a:stCxn id="34" idx="1"/>
            <a:endCxn id="33" idx="3"/>
          </p:cNvCxnSpPr>
          <p:nvPr/>
        </p:nvCxnSpPr>
        <p:spPr>
          <a:xfrm flipH="1">
            <a:off x="4834014" y="1417798"/>
            <a:ext cx="595930" cy="253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E10D28C-3068-48C7-95AC-CA93CDEDFC1B}"/>
              </a:ext>
            </a:extLst>
          </p:cNvPr>
          <p:cNvSpPr txBox="1"/>
          <p:nvPr/>
        </p:nvSpPr>
        <p:spPr>
          <a:xfrm>
            <a:off x="6824140" y="2677294"/>
            <a:ext cx="173431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Courses will shown in here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D56219-2AD3-4351-858F-4C1CD19750EC}"/>
              </a:ext>
            </a:extLst>
          </p:cNvPr>
          <p:cNvCxnSpPr>
            <a:cxnSpLocks/>
          </p:cNvCxnSpPr>
          <p:nvPr/>
        </p:nvCxnSpPr>
        <p:spPr>
          <a:xfrm flipH="1">
            <a:off x="6380610" y="2987547"/>
            <a:ext cx="44353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CCBD139-2D3D-4B0D-A159-4CF1A836B393}"/>
              </a:ext>
            </a:extLst>
          </p:cNvPr>
          <p:cNvSpPr txBox="1"/>
          <p:nvPr/>
        </p:nvSpPr>
        <p:spPr>
          <a:xfrm>
            <a:off x="6261982" y="4184433"/>
            <a:ext cx="173431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remove chosen course here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8D2950-FC58-494A-BEC8-06265EB5ED96}"/>
              </a:ext>
            </a:extLst>
          </p:cNvPr>
          <p:cNvCxnSpPr>
            <a:cxnSpLocks/>
          </p:cNvCxnSpPr>
          <p:nvPr/>
        </p:nvCxnSpPr>
        <p:spPr>
          <a:xfrm flipH="1">
            <a:off x="5805076" y="4476821"/>
            <a:ext cx="44353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66861C8-D60A-4C2E-80AB-8951C6EAF08F}"/>
              </a:ext>
            </a:extLst>
          </p:cNvPr>
          <p:cNvSpPr txBox="1"/>
          <p:nvPr/>
        </p:nvSpPr>
        <p:spPr>
          <a:xfrm>
            <a:off x="792498" y="3248998"/>
            <a:ext cx="17343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course code directly in here and press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‘Add’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8941C5B-81CA-4BA6-BFEB-B61F83738EF5}"/>
              </a:ext>
            </a:extLst>
          </p:cNvPr>
          <p:cNvCxnSpPr>
            <a:cxnSpLocks/>
          </p:cNvCxnSpPr>
          <p:nvPr/>
        </p:nvCxnSpPr>
        <p:spPr>
          <a:xfrm>
            <a:off x="2526817" y="3532835"/>
            <a:ext cx="57801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6837C2C-3022-4E76-85AB-DEA2CEE23B59}"/>
              </a:ext>
            </a:extLst>
          </p:cNvPr>
          <p:cNvSpPr txBox="1"/>
          <p:nvPr/>
        </p:nvSpPr>
        <p:spPr>
          <a:xfrm>
            <a:off x="2516890" y="3746395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1334E4-5E7F-42D0-9E1D-10E7DE816219}"/>
              </a:ext>
            </a:extLst>
          </p:cNvPr>
          <p:cNvSpPr txBox="1"/>
          <p:nvPr/>
        </p:nvSpPr>
        <p:spPr>
          <a:xfrm>
            <a:off x="5375640" y="904467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2C2A12-FC17-4CB1-B98C-1456F8DB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87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A1A82A-2221-4122-BE09-E2C85B008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569" y="129289"/>
            <a:ext cx="7211964" cy="615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8BEDD8-DC90-4E5C-965F-024CF6C96F25}"/>
              </a:ext>
            </a:extLst>
          </p:cNvPr>
          <p:cNvSpPr txBox="1"/>
          <p:nvPr/>
        </p:nvSpPr>
        <p:spPr>
          <a:xfrm>
            <a:off x="5703004" y="361634"/>
            <a:ext cx="24493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sz="1400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5BC4E9-2B6E-4B04-A1FC-D725EBF7C75C}"/>
              </a:ext>
            </a:extLst>
          </p:cNvPr>
          <p:cNvGrpSpPr/>
          <p:nvPr/>
        </p:nvGrpSpPr>
        <p:grpSpPr>
          <a:xfrm>
            <a:off x="271683" y="4355065"/>
            <a:ext cx="9353747" cy="830997"/>
            <a:chOff x="561057" y="5999094"/>
            <a:chExt cx="7956343" cy="8427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AFD8F2-8FD2-4024-9657-24778D9607BC}"/>
                </a:ext>
              </a:extLst>
            </p:cNvPr>
            <p:cNvSpPr/>
            <p:nvPr/>
          </p:nvSpPr>
          <p:spPr>
            <a:xfrm>
              <a:off x="3334377" y="6159043"/>
              <a:ext cx="5183023" cy="54012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AFB863-9A8A-4157-95E7-D4F84BD9FD7F}"/>
                </a:ext>
              </a:extLst>
            </p:cNvPr>
            <p:cNvSpPr txBox="1"/>
            <p:nvPr/>
          </p:nvSpPr>
          <p:spPr>
            <a:xfrm>
              <a:off x="561057" y="5999094"/>
              <a:ext cx="2161235" cy="8427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Planned courses will be shown in </a:t>
              </a:r>
              <a:r>
                <a:rPr lang="en-US" altLang="zh-TW" sz="1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BLUE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under the chosen semester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1AA954-9D30-49E1-AAF7-BDAAA11D6C93}"/>
                </a:ext>
              </a:extLst>
            </p:cNvPr>
            <p:cNvCxnSpPr>
              <a:cxnSpLocks/>
            </p:cNvCxnSpPr>
            <p:nvPr/>
          </p:nvCxnSpPr>
          <p:spPr>
            <a:xfrm>
              <a:off x="2722292" y="6437316"/>
              <a:ext cx="612085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03F55-A2D7-4ACC-8382-7D825BAF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35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C6BEC1-970F-402E-BAD4-8187D0263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785" y="339436"/>
            <a:ext cx="6820128" cy="580685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D40A9-300D-476B-9CA8-D8F8EEAA8CFF}"/>
              </a:ext>
            </a:extLst>
          </p:cNvPr>
          <p:cNvSpPr/>
          <p:nvPr/>
        </p:nvSpPr>
        <p:spPr>
          <a:xfrm>
            <a:off x="7615517" y="285646"/>
            <a:ext cx="1156447" cy="2928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5B6C3CA-B20A-49A3-BF6E-460B6C84E908}"/>
              </a:ext>
            </a:extLst>
          </p:cNvPr>
          <p:cNvSpPr txBox="1">
            <a:spLocks/>
          </p:cNvSpPr>
          <p:nvPr/>
        </p:nvSpPr>
        <p:spPr>
          <a:xfrm>
            <a:off x="277905" y="3504337"/>
            <a:ext cx="1829241" cy="4688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Look Ahead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2317629-16C9-44D5-A627-9D174D043331}"/>
              </a:ext>
            </a:extLst>
          </p:cNvPr>
          <p:cNvSpPr txBox="1">
            <a:spLocks/>
          </p:cNvSpPr>
          <p:nvPr/>
        </p:nvSpPr>
        <p:spPr>
          <a:xfrm>
            <a:off x="277905" y="3969286"/>
            <a:ext cx="3424519" cy="18290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Ahead audits are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stored in the database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can only be saved by printing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you leave the page, the audit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recalled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3CACF95-870C-44B6-8905-6BBDD2C9E2EA}"/>
              </a:ext>
            </a:extLst>
          </p:cNvPr>
          <p:cNvSpPr/>
          <p:nvPr/>
        </p:nvSpPr>
        <p:spPr>
          <a:xfrm>
            <a:off x="6464018" y="114719"/>
            <a:ext cx="941165" cy="63510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7418D-4EEF-49EC-9620-289FAB06DAA8}"/>
              </a:ext>
            </a:extLst>
          </p:cNvPr>
          <p:cNvSpPr txBox="1"/>
          <p:nvPr/>
        </p:nvSpPr>
        <p:spPr>
          <a:xfrm>
            <a:off x="2107146" y="3353663"/>
            <a:ext cx="925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2287-19F4-45C4-A50B-5B31CA10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2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B117-1181-4879-9F77-5FE557FE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Student Educational Planner (SEP)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2C06-0374-4E80-9436-34B0A27F6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72306"/>
            <a:ext cx="10058400" cy="254833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tool: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students understand program requirements and how to meet graduation criteria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Self-evaluation tool: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students to estimate course load and balance it with other commitments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Road map to success: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clear direction for completing academic programs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8BEBDD-9DF6-4D28-9AAE-89390A12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443F5-7158-418C-A0CB-2AD701EB5F7E}"/>
              </a:ext>
            </a:extLst>
          </p:cNvPr>
          <p:cNvSpPr txBox="1"/>
          <p:nvPr/>
        </p:nvSpPr>
        <p:spPr>
          <a:xfrm>
            <a:off x="1097280" y="2073693"/>
            <a:ext cx="6094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rgbClr val="15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having a study plan important?</a:t>
            </a:r>
          </a:p>
        </p:txBody>
      </p:sp>
      <p:cxnSp>
        <p:nvCxnSpPr>
          <p:cNvPr id="7" name="直線單箭頭接點 3">
            <a:extLst>
              <a:ext uri="{FF2B5EF4-FFF2-40B4-BE49-F238E27FC236}">
                <a16:creationId xmlns:a16="http://schemas.microsoft.com/office/drawing/2014/main" id="{163522A9-F0F0-4183-ADEC-E6F2FDDCA365}"/>
              </a:ext>
            </a:extLst>
          </p:cNvPr>
          <p:cNvCxnSpPr>
            <a:cxnSpLocks/>
          </p:cNvCxnSpPr>
          <p:nvPr/>
        </p:nvCxnSpPr>
        <p:spPr>
          <a:xfrm flipH="1">
            <a:off x="953364" y="1350266"/>
            <a:ext cx="8020307" cy="0"/>
          </a:xfrm>
          <a:prstGeom prst="straightConnector1">
            <a:avLst/>
          </a:prstGeom>
          <a:ln w="5715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0A214-E195-46F1-B717-F0447C9E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3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AC89F6-B559-4B03-BEC3-473E267E0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84053"/>
          <a:stretch/>
        </p:blipFill>
        <p:spPr>
          <a:xfrm>
            <a:off x="1283924" y="815088"/>
            <a:ext cx="7963881" cy="10936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35BC4E9-2B6E-4B04-A1FC-D725EBF7C75C}"/>
              </a:ext>
            </a:extLst>
          </p:cNvPr>
          <p:cNvGrpSpPr/>
          <p:nvPr/>
        </p:nvGrpSpPr>
        <p:grpSpPr>
          <a:xfrm>
            <a:off x="2137373" y="1011980"/>
            <a:ext cx="6250326" cy="830997"/>
            <a:chOff x="1907987" y="4823609"/>
            <a:chExt cx="5316557" cy="8427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AFD8F2-8FD2-4024-9657-24778D9607BC}"/>
                </a:ext>
              </a:extLst>
            </p:cNvPr>
            <p:cNvSpPr/>
            <p:nvPr/>
          </p:nvSpPr>
          <p:spPr>
            <a:xfrm>
              <a:off x="1907987" y="5072110"/>
              <a:ext cx="707481" cy="34579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AFB863-9A8A-4157-95E7-D4F84BD9FD7F}"/>
                </a:ext>
              </a:extLst>
            </p:cNvPr>
            <p:cNvSpPr txBox="1"/>
            <p:nvPr/>
          </p:nvSpPr>
          <p:spPr>
            <a:xfrm>
              <a:off x="4569096" y="4823609"/>
              <a:ext cx="2655448" cy="8427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</a:t>
              </a:r>
              <a:r>
                <a:rPr lang="en-US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‘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Plans</a:t>
              </a:r>
              <a:r>
                <a:rPr lang="en-US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access the Student Educational Planner (SEP)</a:t>
              </a:r>
            </a:p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under Student View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1AA954-9D30-49E1-AAF7-BDAAA11D6C93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2615468" y="5245008"/>
              <a:ext cx="1953628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DE5ED64-C861-4802-9DE8-58350C354B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-10064" r="-10064" b="67805"/>
          <a:stretch/>
        </p:blipFill>
        <p:spPr>
          <a:xfrm>
            <a:off x="1127123" y="3061520"/>
            <a:ext cx="9144000" cy="2494379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B5F7E42-B693-4771-A996-0ACDAD01B1FF}"/>
              </a:ext>
            </a:extLst>
          </p:cNvPr>
          <p:cNvSpPr txBox="1">
            <a:spLocks/>
          </p:cNvSpPr>
          <p:nvPr/>
        </p:nvSpPr>
        <p:spPr>
          <a:xfrm>
            <a:off x="1127123" y="2663570"/>
            <a:ext cx="2318143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solidFill>
                  <a:srgbClr val="15ADA9"/>
                </a:solidFill>
              </a:rPr>
              <a:t>Edit View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EB1B093-1D55-4305-8C38-A7F25458B879}"/>
              </a:ext>
            </a:extLst>
          </p:cNvPr>
          <p:cNvSpPr txBox="1">
            <a:spLocks/>
          </p:cNvSpPr>
          <p:nvPr/>
        </p:nvSpPr>
        <p:spPr>
          <a:xfrm>
            <a:off x="903642" y="3186145"/>
            <a:ext cx="6691256" cy="37035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 View is the default view to show all your saved study plans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D7718-4CDB-44E6-8623-E312FCED6C43}"/>
              </a:ext>
            </a:extLst>
          </p:cNvPr>
          <p:cNvGrpSpPr/>
          <p:nvPr/>
        </p:nvGrpSpPr>
        <p:grpSpPr>
          <a:xfrm>
            <a:off x="6944278" y="2786547"/>
            <a:ext cx="3121835" cy="1692639"/>
            <a:chOff x="4761354" y="5261136"/>
            <a:chExt cx="2655448" cy="171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4172ED-4F18-47D1-A2AC-6595C76D11D2}"/>
                </a:ext>
              </a:extLst>
            </p:cNvPr>
            <p:cNvSpPr/>
            <p:nvPr/>
          </p:nvSpPr>
          <p:spPr>
            <a:xfrm>
              <a:off x="5670203" y="6632015"/>
              <a:ext cx="837748" cy="34579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061B32-EEA9-414B-AE6D-C6B44BCC1B7D}"/>
                </a:ext>
              </a:extLst>
            </p:cNvPr>
            <p:cNvSpPr txBox="1"/>
            <p:nvPr/>
          </p:nvSpPr>
          <p:spPr>
            <a:xfrm>
              <a:off x="4761354" y="5261136"/>
              <a:ext cx="2655448" cy="5930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</a:t>
              </a:r>
              <a:r>
                <a:rPr lang="en-US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View Plan List</a:t>
              </a:r>
              <a:r>
                <a:rPr lang="en-US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more than one plan is saved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784473A-7A67-4F37-8C06-5330C4492F2D}"/>
                </a:ext>
              </a:extLst>
            </p:cNvPr>
            <p:cNvCxnSpPr>
              <a:cxnSpLocks/>
              <a:stCxn id="27" idx="2"/>
              <a:endCxn id="26" idx="0"/>
            </p:cNvCxnSpPr>
            <p:nvPr/>
          </p:nvCxnSpPr>
          <p:spPr>
            <a:xfrm flipH="1">
              <a:off x="6089078" y="5854215"/>
              <a:ext cx="1" cy="7778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37C44-78BE-4CDD-9F0A-C3B0533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50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8ABB42C-769D-4FED-9C9C-E872A61FF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89" y="167247"/>
            <a:ext cx="8695218" cy="617782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D7718-4CDB-44E6-8623-E312FCED6C43}"/>
              </a:ext>
            </a:extLst>
          </p:cNvPr>
          <p:cNvGrpSpPr/>
          <p:nvPr/>
        </p:nvGrpSpPr>
        <p:grpSpPr>
          <a:xfrm>
            <a:off x="3873231" y="934111"/>
            <a:ext cx="5644075" cy="1213182"/>
            <a:chOff x="5058165" y="3308636"/>
            <a:chExt cx="4669109" cy="1117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4172ED-4F18-47D1-A2AC-6595C76D11D2}"/>
                </a:ext>
              </a:extLst>
            </p:cNvPr>
            <p:cNvSpPr/>
            <p:nvPr/>
          </p:nvSpPr>
          <p:spPr>
            <a:xfrm>
              <a:off x="8221487" y="3308636"/>
              <a:ext cx="1505787" cy="34579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061B32-EEA9-414B-AE6D-C6B44BCC1B7D}"/>
                </a:ext>
              </a:extLst>
            </p:cNvPr>
            <p:cNvSpPr txBox="1"/>
            <p:nvPr/>
          </p:nvSpPr>
          <p:spPr>
            <a:xfrm>
              <a:off x="5058165" y="3887544"/>
              <a:ext cx="2897624" cy="5387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‘Still Needed’ 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view provides course information from the student audit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784473A-7A67-4F37-8C06-5330C4492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5789" y="3644992"/>
              <a:ext cx="262807" cy="24255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70854F-2410-4E2D-8589-53CA29C75F41}"/>
              </a:ext>
            </a:extLst>
          </p:cNvPr>
          <p:cNvGrpSpPr/>
          <p:nvPr/>
        </p:nvGrpSpPr>
        <p:grpSpPr>
          <a:xfrm>
            <a:off x="3210603" y="2783674"/>
            <a:ext cx="4791199" cy="830997"/>
            <a:chOff x="5152154" y="2560357"/>
            <a:chExt cx="3963560" cy="7655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B4F484-F982-4C84-AE33-0D82C5F593E7}"/>
                </a:ext>
              </a:extLst>
            </p:cNvPr>
            <p:cNvSpPr/>
            <p:nvPr/>
          </p:nvSpPr>
          <p:spPr>
            <a:xfrm>
              <a:off x="8860750" y="2748062"/>
              <a:ext cx="254964" cy="31188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C2CF50-1500-49D6-9C15-AF8784E230E2}"/>
                </a:ext>
              </a:extLst>
            </p:cNvPr>
            <p:cNvSpPr txBox="1"/>
            <p:nvPr/>
          </p:nvSpPr>
          <p:spPr>
            <a:xfrm>
              <a:off x="5152154" y="2560357"/>
              <a:ext cx="3150370" cy="7655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inventory list is expandable, and the drag-and-drop function for course selection can facilitate students to create plans.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0AA1C6-80F0-4BB6-A444-E29F999AA710}"/>
              </a:ext>
            </a:extLst>
          </p:cNvPr>
          <p:cNvCxnSpPr>
            <a:cxnSpLocks/>
          </p:cNvCxnSpPr>
          <p:nvPr/>
        </p:nvCxnSpPr>
        <p:spPr>
          <a:xfrm flipV="1">
            <a:off x="7018809" y="3180090"/>
            <a:ext cx="679305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E73302-0B97-4A8A-BBE3-BB53FDDD0194}"/>
              </a:ext>
            </a:extLst>
          </p:cNvPr>
          <p:cNvGrpSpPr/>
          <p:nvPr/>
        </p:nvGrpSpPr>
        <p:grpSpPr>
          <a:xfrm>
            <a:off x="4363905" y="5477319"/>
            <a:ext cx="5153400" cy="584775"/>
            <a:chOff x="6149054" y="2613104"/>
            <a:chExt cx="4202535" cy="53871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9D88AC9-7DB7-442E-BFFF-14F0E5BAEB5C}"/>
                </a:ext>
              </a:extLst>
            </p:cNvPr>
            <p:cNvSpPr/>
            <p:nvPr/>
          </p:nvSpPr>
          <p:spPr>
            <a:xfrm>
              <a:off x="8860750" y="2748062"/>
              <a:ext cx="1490839" cy="31188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1C7623-56A5-42D6-AC9B-DBB67BF4BAFF}"/>
                </a:ext>
              </a:extLst>
            </p:cNvPr>
            <p:cNvSpPr txBox="1"/>
            <p:nvPr/>
          </p:nvSpPr>
          <p:spPr>
            <a:xfrm>
              <a:off x="6149054" y="2613104"/>
              <a:ext cx="2176571" cy="5387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“Courses”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view provides a Catalog inventory listing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05F133-FBF0-45DF-9966-976515A0AC70}"/>
              </a:ext>
            </a:extLst>
          </p:cNvPr>
          <p:cNvCxnSpPr>
            <a:cxnSpLocks/>
          </p:cNvCxnSpPr>
          <p:nvPr/>
        </p:nvCxnSpPr>
        <p:spPr>
          <a:xfrm flipV="1">
            <a:off x="7032949" y="5769708"/>
            <a:ext cx="679305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729224-7068-4F69-95FF-BAFC58D4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5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5635226-B311-415C-9E42-D8B034021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974"/>
          <a:stretch/>
        </p:blipFill>
        <p:spPr>
          <a:xfrm>
            <a:off x="292108" y="773063"/>
            <a:ext cx="9631355" cy="460316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EB1B093-1D55-4305-8C38-A7F25458B879}"/>
              </a:ext>
            </a:extLst>
          </p:cNvPr>
          <p:cNvSpPr txBox="1">
            <a:spLocks/>
          </p:cNvSpPr>
          <p:nvPr/>
        </p:nvSpPr>
        <p:spPr>
          <a:xfrm>
            <a:off x="1024709" y="5886623"/>
            <a:ext cx="8009264" cy="73838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Students can save their study plan as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‘Active’ 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submit for advising meetings.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D7718-4CDB-44E6-8623-E312FCED6C43}"/>
              </a:ext>
            </a:extLst>
          </p:cNvPr>
          <p:cNvGrpSpPr/>
          <p:nvPr/>
        </p:nvGrpSpPr>
        <p:grpSpPr>
          <a:xfrm>
            <a:off x="8020752" y="1375239"/>
            <a:ext cx="3209938" cy="2291685"/>
            <a:chOff x="4919981" y="3724867"/>
            <a:chExt cx="2655448" cy="21111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4172ED-4F18-47D1-A2AC-6595C76D11D2}"/>
                </a:ext>
              </a:extLst>
            </p:cNvPr>
            <p:cNvSpPr/>
            <p:nvPr/>
          </p:nvSpPr>
          <p:spPr>
            <a:xfrm>
              <a:off x="5828832" y="3724867"/>
              <a:ext cx="837748" cy="34579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061B32-EEA9-414B-AE6D-C6B44BCC1B7D}"/>
                </a:ext>
              </a:extLst>
            </p:cNvPr>
            <p:cNvSpPr txBox="1"/>
            <p:nvPr/>
          </p:nvSpPr>
          <p:spPr>
            <a:xfrm>
              <a:off x="4919981" y="5297325"/>
              <a:ext cx="2655448" cy="5387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‘New Plan’ 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make a plan after viewing your saved one(s)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784473A-7A67-4F37-8C06-5330C4492F2D}"/>
                </a:ext>
              </a:extLst>
            </p:cNvPr>
            <p:cNvCxnSpPr>
              <a:cxnSpLocks/>
              <a:stCxn id="27" idx="0"/>
              <a:endCxn id="26" idx="2"/>
            </p:cNvCxnSpPr>
            <p:nvPr/>
          </p:nvCxnSpPr>
          <p:spPr>
            <a:xfrm flipV="1">
              <a:off x="6247705" y="4070663"/>
              <a:ext cx="1" cy="122666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9D97FB-6089-40D0-82A6-6E26E90F19AD}"/>
              </a:ext>
            </a:extLst>
          </p:cNvPr>
          <p:cNvGrpSpPr/>
          <p:nvPr/>
        </p:nvGrpSpPr>
        <p:grpSpPr>
          <a:xfrm>
            <a:off x="157113" y="1761162"/>
            <a:ext cx="3912756" cy="2177999"/>
            <a:chOff x="5141718" y="4020237"/>
            <a:chExt cx="3236860" cy="200644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7A890FC-D2A9-4A5C-BA45-784B94D1320A}"/>
                </a:ext>
              </a:extLst>
            </p:cNvPr>
            <p:cNvSpPr/>
            <p:nvPr/>
          </p:nvSpPr>
          <p:spPr>
            <a:xfrm>
              <a:off x="5287869" y="4020237"/>
              <a:ext cx="3090709" cy="21359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55B5F4-1087-4C03-B601-A66257B4F6D7}"/>
                </a:ext>
              </a:extLst>
            </p:cNvPr>
            <p:cNvSpPr txBox="1"/>
            <p:nvPr/>
          </p:nvSpPr>
          <p:spPr>
            <a:xfrm>
              <a:off x="5141718" y="5261138"/>
              <a:ext cx="2349966" cy="7655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create a plan, you are </a:t>
              </a:r>
              <a:r>
                <a:rPr lang="en-US" altLang="zh-TW" sz="16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required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type the name, e.g. Plan A, in the description.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8E655BE-3025-4340-9DEB-4754C0459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3241" y="4233827"/>
              <a:ext cx="0" cy="102731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B0A0B5-9E1F-4EFB-B966-BEB1F17A06FD}"/>
              </a:ext>
            </a:extLst>
          </p:cNvPr>
          <p:cNvGrpSpPr/>
          <p:nvPr/>
        </p:nvGrpSpPr>
        <p:grpSpPr>
          <a:xfrm>
            <a:off x="3289889" y="1780021"/>
            <a:ext cx="2610944" cy="3219663"/>
            <a:chOff x="4761354" y="3741103"/>
            <a:chExt cx="2159926" cy="296605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DF5D37B-DB82-40AA-AA6C-14D08B33E9F8}"/>
                </a:ext>
              </a:extLst>
            </p:cNvPr>
            <p:cNvSpPr/>
            <p:nvPr/>
          </p:nvSpPr>
          <p:spPr>
            <a:xfrm>
              <a:off x="5648248" y="3741103"/>
              <a:ext cx="389040" cy="38414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F9C52D-D2D0-408C-A226-D78A5EFFC9D8}"/>
                </a:ext>
              </a:extLst>
            </p:cNvPr>
            <p:cNvSpPr txBox="1"/>
            <p:nvPr/>
          </p:nvSpPr>
          <p:spPr>
            <a:xfrm>
              <a:off x="4761354" y="5261137"/>
              <a:ext cx="2159926" cy="14460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Each student can have numerous plans but </a:t>
              </a:r>
              <a:r>
                <a:rPr lang="en-US" altLang="zh-TW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ONE Active Plan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click here to make your plan ‘Active’. Old/outdated plans should not be marked active.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05A9C7B-6CA5-4CD5-A9CE-EDE713A73F14}"/>
                </a:ext>
              </a:extLst>
            </p:cNvPr>
            <p:cNvCxnSpPr>
              <a:cxnSpLocks/>
              <a:stCxn id="38" idx="0"/>
              <a:endCxn id="37" idx="2"/>
            </p:cNvCxnSpPr>
            <p:nvPr/>
          </p:nvCxnSpPr>
          <p:spPr>
            <a:xfrm flipV="1">
              <a:off x="5841317" y="4125249"/>
              <a:ext cx="1451" cy="11358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E3EEA6F-8793-4573-9AD4-57C4102C17BF}"/>
              </a:ext>
            </a:extLst>
          </p:cNvPr>
          <p:cNvSpPr txBox="1"/>
          <p:nvPr/>
        </p:nvSpPr>
        <p:spPr>
          <a:xfrm>
            <a:off x="9033973" y="1011980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2C14EC-E32F-4853-87F2-8699776C7EC4}"/>
              </a:ext>
            </a:extLst>
          </p:cNvPr>
          <p:cNvSpPr txBox="1"/>
          <p:nvPr/>
        </p:nvSpPr>
        <p:spPr>
          <a:xfrm>
            <a:off x="288381" y="4009601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E49795-89F8-4CEE-8494-B54AC90D70C3}"/>
              </a:ext>
            </a:extLst>
          </p:cNvPr>
          <p:cNvSpPr txBox="1"/>
          <p:nvPr/>
        </p:nvSpPr>
        <p:spPr>
          <a:xfrm>
            <a:off x="3288134" y="3065127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E41AFC0-FB58-4D41-B08B-72180785E4E5}"/>
              </a:ext>
            </a:extLst>
          </p:cNvPr>
          <p:cNvSpPr txBox="1">
            <a:spLocks/>
          </p:cNvSpPr>
          <p:nvPr/>
        </p:nvSpPr>
        <p:spPr>
          <a:xfrm>
            <a:off x="1254893" y="5530715"/>
            <a:ext cx="2318143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159BAD"/>
                </a:solidFill>
              </a:rPr>
              <a:t>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9B8830-432E-4A93-BD1E-94278271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16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8A87CC-191E-434B-8C15-5F37A4CCAD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65" b="34417"/>
          <a:stretch/>
        </p:blipFill>
        <p:spPr>
          <a:xfrm>
            <a:off x="886369" y="1237129"/>
            <a:ext cx="8736667" cy="398033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D7718-4CDB-44E6-8623-E312FCED6C43}"/>
              </a:ext>
            </a:extLst>
          </p:cNvPr>
          <p:cNvGrpSpPr/>
          <p:nvPr/>
        </p:nvGrpSpPr>
        <p:grpSpPr>
          <a:xfrm>
            <a:off x="6307369" y="3068478"/>
            <a:ext cx="3209938" cy="2034706"/>
            <a:chOff x="5012745" y="3724867"/>
            <a:chExt cx="2655448" cy="187443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4172ED-4F18-47D1-A2AC-6595C76D11D2}"/>
                </a:ext>
              </a:extLst>
            </p:cNvPr>
            <p:cNvSpPr/>
            <p:nvPr/>
          </p:nvSpPr>
          <p:spPr>
            <a:xfrm>
              <a:off x="5828831" y="3724867"/>
              <a:ext cx="1023276" cy="34579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061B32-EEA9-414B-AE6D-C6B44BCC1B7D}"/>
                </a:ext>
              </a:extLst>
            </p:cNvPr>
            <p:cNvSpPr txBox="1"/>
            <p:nvPr/>
          </p:nvSpPr>
          <p:spPr>
            <a:xfrm>
              <a:off x="5012745" y="5287414"/>
              <a:ext cx="2655448" cy="311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Pick the semester for insert/delete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784473A-7A67-4F37-8C06-5330C4492F2D}"/>
                </a:ext>
              </a:extLst>
            </p:cNvPr>
            <p:cNvCxnSpPr>
              <a:cxnSpLocks/>
              <a:stCxn id="27" idx="0"/>
              <a:endCxn id="26" idx="2"/>
            </p:cNvCxnSpPr>
            <p:nvPr/>
          </p:nvCxnSpPr>
          <p:spPr>
            <a:xfrm flipV="1">
              <a:off x="6340469" y="4070663"/>
              <a:ext cx="1" cy="121675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70854F-2410-4E2D-8589-53CA29C75F41}"/>
              </a:ext>
            </a:extLst>
          </p:cNvPr>
          <p:cNvGrpSpPr/>
          <p:nvPr/>
        </p:nvGrpSpPr>
        <p:grpSpPr>
          <a:xfrm>
            <a:off x="3517750" y="2035918"/>
            <a:ext cx="3944290" cy="2187640"/>
            <a:chOff x="5852767" y="2748062"/>
            <a:chExt cx="3262947" cy="20153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B4F484-F982-4C84-AE33-0D82C5F593E7}"/>
                </a:ext>
              </a:extLst>
            </p:cNvPr>
            <p:cNvSpPr/>
            <p:nvPr/>
          </p:nvSpPr>
          <p:spPr>
            <a:xfrm>
              <a:off x="8860750" y="2748062"/>
              <a:ext cx="254964" cy="31188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C2CF50-1500-49D6-9C15-AF8784E230E2}"/>
                </a:ext>
              </a:extLst>
            </p:cNvPr>
            <p:cNvSpPr txBox="1"/>
            <p:nvPr/>
          </p:nvSpPr>
          <p:spPr>
            <a:xfrm>
              <a:off x="5852767" y="4224670"/>
              <a:ext cx="2055748" cy="5387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here to add or delete the semester for your SEP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24A07AA-AD05-4D5D-81D5-25B05E94A6CE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6880641" y="3059951"/>
              <a:ext cx="1980109" cy="116471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1E1B9EF-DD70-4A38-89A9-B312A3E8C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205" y="1769882"/>
            <a:ext cx="876422" cy="743054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81EFE9A-499C-4EBA-9EB3-0D4DCD12EA70}"/>
              </a:ext>
            </a:extLst>
          </p:cNvPr>
          <p:cNvCxnSpPr>
            <a:cxnSpLocks/>
          </p:cNvCxnSpPr>
          <p:nvPr/>
        </p:nvCxnSpPr>
        <p:spPr>
          <a:xfrm flipH="1">
            <a:off x="6715627" y="2180953"/>
            <a:ext cx="41704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477CB08-4475-4B00-BA1D-E2F7187F0D7A}"/>
              </a:ext>
            </a:extLst>
          </p:cNvPr>
          <p:cNvSpPr/>
          <p:nvPr/>
        </p:nvSpPr>
        <p:spPr>
          <a:xfrm>
            <a:off x="6097145" y="1854925"/>
            <a:ext cx="447492" cy="447492"/>
          </a:xfrm>
          <a:custGeom>
            <a:avLst/>
            <a:gdLst>
              <a:gd name="connsiteX0" fmla="*/ 0 w 447492"/>
              <a:gd name="connsiteY0" fmla="*/ 223746 h 447492"/>
              <a:gd name="connsiteX1" fmla="*/ 223746 w 447492"/>
              <a:gd name="connsiteY1" fmla="*/ 0 h 447492"/>
              <a:gd name="connsiteX2" fmla="*/ 447492 w 447492"/>
              <a:gd name="connsiteY2" fmla="*/ 223746 h 447492"/>
              <a:gd name="connsiteX3" fmla="*/ 223746 w 447492"/>
              <a:gd name="connsiteY3" fmla="*/ 447492 h 447492"/>
              <a:gd name="connsiteX4" fmla="*/ 0 w 447492"/>
              <a:gd name="connsiteY4" fmla="*/ 223746 h 4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492" h="447492" extrusionOk="0">
                <a:moveTo>
                  <a:pt x="0" y="223746"/>
                </a:moveTo>
                <a:cubicBezTo>
                  <a:pt x="20050" y="125136"/>
                  <a:pt x="110266" y="-13101"/>
                  <a:pt x="223746" y="0"/>
                </a:cubicBezTo>
                <a:cubicBezTo>
                  <a:pt x="358431" y="455"/>
                  <a:pt x="413914" y="86802"/>
                  <a:pt x="447492" y="223746"/>
                </a:cubicBezTo>
                <a:cubicBezTo>
                  <a:pt x="446470" y="342805"/>
                  <a:pt x="344043" y="440632"/>
                  <a:pt x="223746" y="447492"/>
                </a:cubicBezTo>
                <a:cubicBezTo>
                  <a:pt x="102610" y="431350"/>
                  <a:pt x="19534" y="328891"/>
                  <a:pt x="0" y="223746"/>
                </a:cubicBezTo>
                <a:close/>
              </a:path>
            </a:pathLst>
          </a:custGeom>
          <a:noFill/>
          <a:ln w="28575">
            <a:solidFill>
              <a:srgbClr val="15ADA9"/>
            </a:solidFill>
            <a:extLst>
              <a:ext uri="{C807C97D-BFC1-408E-A445-0C87EB9F89A2}">
                <ask:lineSketchStyleProps xmlns:ask="http://schemas.microsoft.com/office/drawing/2018/sketchyshapes" xmlns="" sd="35071437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B4332F-3A2E-441C-9C2C-FF3FAFB73F87}"/>
              </a:ext>
            </a:extLst>
          </p:cNvPr>
          <p:cNvSpPr txBox="1"/>
          <p:nvPr/>
        </p:nvSpPr>
        <p:spPr>
          <a:xfrm>
            <a:off x="3424309" y="3259175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D7DAC-DEF1-4154-80D0-9134A4556B25}"/>
              </a:ext>
            </a:extLst>
          </p:cNvPr>
          <p:cNvSpPr txBox="1"/>
          <p:nvPr/>
        </p:nvSpPr>
        <p:spPr>
          <a:xfrm>
            <a:off x="6320891" y="4423695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260300D-0F90-41F8-A622-FBEB5430A636}"/>
              </a:ext>
            </a:extLst>
          </p:cNvPr>
          <p:cNvSpPr txBox="1">
            <a:spLocks/>
          </p:cNvSpPr>
          <p:nvPr/>
        </p:nvSpPr>
        <p:spPr>
          <a:xfrm>
            <a:off x="1199607" y="6156390"/>
            <a:ext cx="2318143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15ADA9"/>
                </a:solidFill>
              </a:rPr>
              <a:t>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D84CB-C918-44EB-8382-C0777948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b="1" dirty="0" err="1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DegreeWorks</a:t>
            </a:r>
            <a:endParaRPr lang="en-US" b="1" dirty="0">
              <a:solidFill>
                <a:srgbClr val="15AD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9F0312-521F-4D98-9572-4EB12E0E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5759"/>
            <a:ext cx="10058400" cy="4157131"/>
          </a:xfrm>
        </p:spPr>
        <p:txBody>
          <a:bodyPr>
            <a:normAutofit/>
          </a:bodyPr>
          <a:lstStyle/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Access to DegreeWorks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Features of DegreeWorks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Audit Report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View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Checklist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History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for reviewing and updating audit report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Features of DegreeWorks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Ahead</a:t>
            </a:r>
          </a:p>
          <a:p>
            <a:pPr lvl="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Educational Planner (SEP)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E7AE858-7AE2-4FFF-A2C1-A380A9AE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DE47CCCA-B0E2-1F29-684D-56DA0D9351BF}"/>
              </a:ext>
            </a:extLst>
          </p:cNvPr>
          <p:cNvCxnSpPr>
            <a:cxnSpLocks/>
          </p:cNvCxnSpPr>
          <p:nvPr/>
        </p:nvCxnSpPr>
        <p:spPr>
          <a:xfrm flipH="1">
            <a:off x="944400" y="1395089"/>
            <a:ext cx="5465365" cy="0"/>
          </a:xfrm>
          <a:prstGeom prst="straightConnector1">
            <a:avLst/>
          </a:prstGeom>
          <a:ln w="5715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151C2-DF27-4CCC-A9EA-F1E5C255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28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FD130F8-4829-47B3-8E75-F644EECB3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53"/>
          <a:stretch/>
        </p:blipFill>
        <p:spPr>
          <a:xfrm>
            <a:off x="828338" y="411702"/>
            <a:ext cx="8869214" cy="526718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E73302-0B97-4A8A-BBE3-BB53FDDD0194}"/>
              </a:ext>
            </a:extLst>
          </p:cNvPr>
          <p:cNvGrpSpPr/>
          <p:nvPr/>
        </p:nvGrpSpPr>
        <p:grpSpPr>
          <a:xfrm>
            <a:off x="3947973" y="835338"/>
            <a:ext cx="3625408" cy="1291930"/>
            <a:chOff x="5809869" y="-1944025"/>
            <a:chExt cx="2956477" cy="119016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9D88AC9-7DB7-442E-BFFF-14F0E5BAEB5C}"/>
                </a:ext>
              </a:extLst>
            </p:cNvPr>
            <p:cNvSpPr/>
            <p:nvPr/>
          </p:nvSpPr>
          <p:spPr>
            <a:xfrm>
              <a:off x="8509841" y="-1065745"/>
              <a:ext cx="256505" cy="31188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1C7623-56A5-42D6-AC9B-DBB67BF4BAFF}"/>
                </a:ext>
              </a:extLst>
            </p:cNvPr>
            <p:cNvSpPr txBox="1"/>
            <p:nvPr/>
          </p:nvSpPr>
          <p:spPr>
            <a:xfrm>
              <a:off x="5809869" y="-1944025"/>
              <a:ext cx="2176571" cy="5387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 can enter the course code directly by clicking here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05F133-FBF0-45DF-9966-976515A0AC70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5282494" y="1420112"/>
            <a:ext cx="661376" cy="2164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51E3DE2-FE0E-4430-BD74-B4DD686F14D6}"/>
              </a:ext>
            </a:extLst>
          </p:cNvPr>
          <p:cNvSpPr/>
          <p:nvPr/>
        </p:nvSpPr>
        <p:spPr>
          <a:xfrm>
            <a:off x="828338" y="1788715"/>
            <a:ext cx="860613" cy="3385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440F18-1716-4511-9F98-DE9C54F557FE}"/>
              </a:ext>
            </a:extLst>
          </p:cNvPr>
          <p:cNvGrpSpPr/>
          <p:nvPr/>
        </p:nvGrpSpPr>
        <p:grpSpPr>
          <a:xfrm>
            <a:off x="3554271" y="4120617"/>
            <a:ext cx="5514428" cy="1220042"/>
            <a:chOff x="3575786" y="3794301"/>
            <a:chExt cx="5514428" cy="122004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635FA0C-5498-4C75-BA2F-73EFAC0DD9B2}"/>
                </a:ext>
              </a:extLst>
            </p:cNvPr>
            <p:cNvGrpSpPr/>
            <p:nvPr/>
          </p:nvGrpSpPr>
          <p:grpSpPr>
            <a:xfrm>
              <a:off x="3575786" y="3794301"/>
              <a:ext cx="5514428" cy="1220042"/>
              <a:chOff x="6882210" y="-1902168"/>
              <a:chExt cx="4496949" cy="112394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E6B656-44E8-466A-A37E-D155CA00E66C}"/>
                  </a:ext>
                </a:extLst>
              </p:cNvPr>
              <p:cNvSpPr txBox="1"/>
              <p:nvPr/>
            </p:nvSpPr>
            <p:spPr>
              <a:xfrm>
                <a:off x="6882210" y="-1770594"/>
                <a:ext cx="2176571" cy="9923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Courses under </a:t>
                </a:r>
                <a:r>
                  <a:rPr lang="en-US" altLang="zh-TW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‘Still Needed’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altLang="zh-TW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‘Courses’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panel can be Drag-and-Drop into the designated semester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FBEC42D-1C9B-4F36-9B46-7933262A10BB}"/>
                  </a:ext>
                </a:extLst>
              </p:cNvPr>
              <p:cNvSpPr/>
              <p:nvPr/>
            </p:nvSpPr>
            <p:spPr>
              <a:xfrm>
                <a:off x="10614895" y="-1902168"/>
                <a:ext cx="764264" cy="31188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66DBE4C-7B27-4E99-97D0-A8F8A3FFC90D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 flipV="1">
              <a:off x="6244827" y="3963578"/>
              <a:ext cx="1908200" cy="51215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1159D6-3F91-489A-B332-93E73EAF22A6}"/>
              </a:ext>
            </a:extLst>
          </p:cNvPr>
          <p:cNvCxnSpPr>
            <a:cxnSpLocks/>
          </p:cNvCxnSpPr>
          <p:nvPr/>
        </p:nvCxnSpPr>
        <p:spPr>
          <a:xfrm flipH="1" flipV="1">
            <a:off x="6944596" y="2510118"/>
            <a:ext cx="1414096" cy="16104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216BAE0-6BF6-4165-87B5-C0830AC1B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372" y="1581291"/>
            <a:ext cx="876422" cy="743054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96685F-E302-4D83-B2BF-871F70020CD2}"/>
              </a:ext>
            </a:extLst>
          </p:cNvPr>
          <p:cNvCxnSpPr>
            <a:cxnSpLocks/>
          </p:cNvCxnSpPr>
          <p:nvPr/>
        </p:nvCxnSpPr>
        <p:spPr>
          <a:xfrm flipH="1">
            <a:off x="6841794" y="1992362"/>
            <a:ext cx="41704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0FC9F13-2206-48CB-863C-45BFC043749A}"/>
              </a:ext>
            </a:extLst>
          </p:cNvPr>
          <p:cNvSpPr/>
          <p:nvPr/>
        </p:nvSpPr>
        <p:spPr>
          <a:xfrm>
            <a:off x="6223312" y="1666334"/>
            <a:ext cx="447492" cy="447492"/>
          </a:xfrm>
          <a:custGeom>
            <a:avLst/>
            <a:gdLst>
              <a:gd name="connsiteX0" fmla="*/ 0 w 447492"/>
              <a:gd name="connsiteY0" fmla="*/ 223746 h 447492"/>
              <a:gd name="connsiteX1" fmla="*/ 223746 w 447492"/>
              <a:gd name="connsiteY1" fmla="*/ 0 h 447492"/>
              <a:gd name="connsiteX2" fmla="*/ 447492 w 447492"/>
              <a:gd name="connsiteY2" fmla="*/ 223746 h 447492"/>
              <a:gd name="connsiteX3" fmla="*/ 223746 w 447492"/>
              <a:gd name="connsiteY3" fmla="*/ 447492 h 447492"/>
              <a:gd name="connsiteX4" fmla="*/ 0 w 447492"/>
              <a:gd name="connsiteY4" fmla="*/ 223746 h 4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492" h="447492" extrusionOk="0">
                <a:moveTo>
                  <a:pt x="0" y="223746"/>
                </a:moveTo>
                <a:cubicBezTo>
                  <a:pt x="20050" y="125136"/>
                  <a:pt x="110266" y="-13101"/>
                  <a:pt x="223746" y="0"/>
                </a:cubicBezTo>
                <a:cubicBezTo>
                  <a:pt x="358431" y="455"/>
                  <a:pt x="413914" y="86802"/>
                  <a:pt x="447492" y="223746"/>
                </a:cubicBezTo>
                <a:cubicBezTo>
                  <a:pt x="446470" y="342805"/>
                  <a:pt x="344043" y="440632"/>
                  <a:pt x="223746" y="447492"/>
                </a:cubicBezTo>
                <a:cubicBezTo>
                  <a:pt x="102610" y="431350"/>
                  <a:pt x="19534" y="328891"/>
                  <a:pt x="0" y="223746"/>
                </a:cubicBezTo>
                <a:close/>
              </a:path>
            </a:pathLst>
          </a:custGeom>
          <a:noFill/>
          <a:ln w="28575">
            <a:solidFill>
              <a:srgbClr val="15ADA9"/>
            </a:solidFill>
            <a:extLst>
              <a:ext uri="{C807C97D-BFC1-408E-A445-0C87EB9F89A2}">
                <ask:lineSketchStyleProps xmlns:ask="http://schemas.microsoft.com/office/drawing/2018/sketchyshapes" xmlns="" sd="35071437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31A62E-1418-41B7-B6B9-B708399CED35}"/>
              </a:ext>
            </a:extLst>
          </p:cNvPr>
          <p:cNvSpPr txBox="1"/>
          <p:nvPr/>
        </p:nvSpPr>
        <p:spPr>
          <a:xfrm>
            <a:off x="3947973" y="489494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1B50139-0360-4285-971C-196B4A1D6999}"/>
              </a:ext>
            </a:extLst>
          </p:cNvPr>
          <p:cNvSpPr/>
          <p:nvPr/>
        </p:nvSpPr>
        <p:spPr>
          <a:xfrm>
            <a:off x="359175" y="1821996"/>
            <a:ext cx="340193" cy="261643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DA88F-5C52-4899-9CA4-AE2EFD02D29C}"/>
              </a:ext>
            </a:extLst>
          </p:cNvPr>
          <p:cNvSpPr txBox="1"/>
          <p:nvPr/>
        </p:nvSpPr>
        <p:spPr>
          <a:xfrm>
            <a:off x="3460524" y="3894109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A48517-BAFA-43AF-8508-97DF044B22AE}"/>
              </a:ext>
            </a:extLst>
          </p:cNvPr>
          <p:cNvSpPr txBox="1">
            <a:spLocks/>
          </p:cNvSpPr>
          <p:nvPr/>
        </p:nvSpPr>
        <p:spPr>
          <a:xfrm>
            <a:off x="1142381" y="6152196"/>
            <a:ext cx="2318143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15ADA9"/>
                </a:solidFill>
              </a:rPr>
              <a:t>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82F22-5B30-4903-8A63-37847A54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18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9406072-854F-479F-B8BC-EBF24BFEB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29"/>
          <a:stretch/>
        </p:blipFill>
        <p:spPr>
          <a:xfrm>
            <a:off x="602428" y="333487"/>
            <a:ext cx="9144000" cy="558321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1E3DE2-FE0E-4430-BD74-B4DD686F14D6}"/>
              </a:ext>
            </a:extLst>
          </p:cNvPr>
          <p:cNvSpPr/>
          <p:nvPr/>
        </p:nvSpPr>
        <p:spPr>
          <a:xfrm>
            <a:off x="602428" y="2446984"/>
            <a:ext cx="6949441" cy="2373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440F18-1716-4511-9F98-DE9C54F557FE}"/>
              </a:ext>
            </a:extLst>
          </p:cNvPr>
          <p:cNvGrpSpPr/>
          <p:nvPr/>
        </p:nvGrpSpPr>
        <p:grpSpPr>
          <a:xfrm>
            <a:off x="5144449" y="2739240"/>
            <a:ext cx="2669042" cy="2076850"/>
            <a:chOff x="5165964" y="2717724"/>
            <a:chExt cx="2669042" cy="20768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635FA0C-5498-4C75-BA2F-73EFAC0DD9B2}"/>
                </a:ext>
              </a:extLst>
            </p:cNvPr>
            <p:cNvGrpSpPr/>
            <p:nvPr/>
          </p:nvGrpSpPr>
          <p:grpSpPr>
            <a:xfrm>
              <a:off x="5165964" y="2717724"/>
              <a:ext cx="2669042" cy="2076850"/>
              <a:chOff x="8178980" y="-2893944"/>
              <a:chExt cx="2176571" cy="191325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E6B656-44E8-466A-A37E-D155CA00E66C}"/>
                  </a:ext>
                </a:extLst>
              </p:cNvPr>
              <p:cNvSpPr txBox="1"/>
              <p:nvPr/>
            </p:nvSpPr>
            <p:spPr>
              <a:xfrm>
                <a:off x="8178980" y="-1973052"/>
                <a:ext cx="2176571" cy="9923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can </a:t>
                </a:r>
                <a:r>
                  <a:rPr lang="en-US" altLang="zh-TW" sz="16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reassign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 selected courses to another semester;</a:t>
                </a:r>
              </a:p>
              <a:p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or</a:t>
                </a:r>
              </a:p>
              <a:p>
                <a:r>
                  <a:rPr lang="en-US" altLang="zh-TW" sz="16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Delete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whole semester.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FBEC42D-1C9B-4F36-9B46-7933262A10BB}"/>
                  </a:ext>
                </a:extLst>
              </p:cNvPr>
              <p:cNvSpPr/>
              <p:nvPr/>
            </p:nvSpPr>
            <p:spPr>
              <a:xfrm>
                <a:off x="8572827" y="-2893944"/>
                <a:ext cx="1297420" cy="311886"/>
              </a:xfrm>
              <a:prstGeom prst="rect">
                <a:avLst/>
              </a:prstGeom>
              <a:noFill/>
              <a:ln w="38100"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66DBE4C-7B27-4E99-97D0-A8F8A3FFC90D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 flipH="1" flipV="1">
              <a:off x="6444409" y="3056278"/>
              <a:ext cx="9211" cy="661078"/>
            </a:xfrm>
            <a:prstGeom prst="straightConnector1">
              <a:avLst/>
            </a:prstGeom>
            <a:ln w="38100">
              <a:solidFill>
                <a:srgbClr val="CC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FCC8904-1DCE-49F2-9B2C-31DC536A0FA8}"/>
              </a:ext>
            </a:extLst>
          </p:cNvPr>
          <p:cNvSpPr txBox="1"/>
          <p:nvPr/>
        </p:nvSpPr>
        <p:spPr>
          <a:xfrm>
            <a:off x="756621" y="3738872"/>
            <a:ext cx="245489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inserted, the selected courses will be shown in the designated semester.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DF47BB-605F-4652-85DC-569DA805B7EC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366221" y="2769141"/>
            <a:ext cx="617845" cy="9697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88EA4B2-16B5-41C6-98EE-FA8EEC38876C}"/>
              </a:ext>
            </a:extLst>
          </p:cNvPr>
          <p:cNvSpPr txBox="1">
            <a:spLocks/>
          </p:cNvSpPr>
          <p:nvPr/>
        </p:nvSpPr>
        <p:spPr>
          <a:xfrm>
            <a:off x="1171479" y="6133652"/>
            <a:ext cx="2318143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15ADA9"/>
                </a:solidFill>
              </a:rPr>
              <a:t>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2713D6-7F15-4C94-B4E3-9AF1C06D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58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786DB-1B7D-4DDA-B9D3-155C9CD25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9" y="2694142"/>
            <a:ext cx="11707859" cy="161947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1E3DE2-FE0E-4430-BD74-B4DD686F14D6}"/>
              </a:ext>
            </a:extLst>
          </p:cNvPr>
          <p:cNvSpPr/>
          <p:nvPr/>
        </p:nvSpPr>
        <p:spPr>
          <a:xfrm>
            <a:off x="9574306" y="2694142"/>
            <a:ext cx="989703" cy="3927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C8904-1DCE-49F2-9B2C-31DC536A0FA8}"/>
              </a:ext>
            </a:extLst>
          </p:cNvPr>
          <p:cNvSpPr txBox="1"/>
          <p:nvPr/>
        </p:nvSpPr>
        <p:spPr>
          <a:xfrm>
            <a:off x="4724531" y="2392110"/>
            <a:ext cx="282733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“Reassign”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edit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DF47BB-605F-4652-85DC-569DA805B7EC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087445" y="2890499"/>
            <a:ext cx="6486861" cy="231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7DE458F-0D8D-4436-AB13-019EC2C93ADC}"/>
              </a:ext>
            </a:extLst>
          </p:cNvPr>
          <p:cNvSpPr/>
          <p:nvPr/>
        </p:nvSpPr>
        <p:spPr>
          <a:xfrm>
            <a:off x="365761" y="2600389"/>
            <a:ext cx="2119256" cy="20152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5CBCCF-7AAC-4C3E-BB95-B58F18DAD375}"/>
              </a:ext>
            </a:extLst>
          </p:cNvPr>
          <p:cNvSpPr txBox="1">
            <a:spLocks/>
          </p:cNvSpPr>
          <p:nvPr/>
        </p:nvSpPr>
        <p:spPr>
          <a:xfrm>
            <a:off x="1234231" y="6045815"/>
            <a:ext cx="2318143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15ADA9"/>
                </a:solidFill>
              </a:rPr>
              <a:t>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D14D43-0004-41F9-BBF7-5880777B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40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2E79A8-5862-4435-A09A-3C4690483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205432"/>
            <a:ext cx="8676456" cy="609714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1E3DE2-FE0E-4430-BD74-B4DD686F14D6}"/>
              </a:ext>
            </a:extLst>
          </p:cNvPr>
          <p:cNvSpPr/>
          <p:nvPr/>
        </p:nvSpPr>
        <p:spPr>
          <a:xfrm>
            <a:off x="580913" y="2259105"/>
            <a:ext cx="3087445" cy="2468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C8904-1DCE-49F2-9B2C-31DC536A0FA8}"/>
              </a:ext>
            </a:extLst>
          </p:cNvPr>
          <p:cNvSpPr txBox="1"/>
          <p:nvPr/>
        </p:nvSpPr>
        <p:spPr>
          <a:xfrm>
            <a:off x="2723479" y="3631521"/>
            <a:ext cx="240612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Drag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course from Sem 1, 2020 to Sem 2, 2020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DF47BB-605F-4652-85DC-569DA805B7EC}"/>
              </a:ext>
            </a:extLst>
          </p:cNvPr>
          <p:cNvCxnSpPr>
            <a:cxnSpLocks/>
          </p:cNvCxnSpPr>
          <p:nvPr/>
        </p:nvCxnSpPr>
        <p:spPr>
          <a:xfrm flipH="1">
            <a:off x="3926543" y="3086855"/>
            <a:ext cx="1" cy="5277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318892-6E46-4DB8-B302-1319ED83B443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3668358" y="2382535"/>
            <a:ext cx="258185" cy="4574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70A0B03-FEE3-464E-84E5-D2FBB4787C8F}"/>
              </a:ext>
            </a:extLst>
          </p:cNvPr>
          <p:cNvSpPr/>
          <p:nvPr/>
        </p:nvSpPr>
        <p:spPr>
          <a:xfrm>
            <a:off x="580913" y="2508787"/>
            <a:ext cx="634701" cy="246860"/>
          </a:xfrm>
          <a:prstGeom prst="rect">
            <a:avLst/>
          </a:pr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A4F507-E78D-48B3-8C9E-8FB15655F74F}"/>
              </a:ext>
            </a:extLst>
          </p:cNvPr>
          <p:cNvSpPr/>
          <p:nvPr/>
        </p:nvSpPr>
        <p:spPr>
          <a:xfrm>
            <a:off x="8048513" y="5649557"/>
            <a:ext cx="1095488" cy="4500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1AE45A-CC6A-4796-BDAF-1428E9DB4CB7}"/>
              </a:ext>
            </a:extLst>
          </p:cNvPr>
          <p:cNvSpPr txBox="1"/>
          <p:nvPr/>
        </p:nvSpPr>
        <p:spPr>
          <a:xfrm>
            <a:off x="9887942" y="5459072"/>
            <a:ext cx="20833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‘Save’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existing plan or ‘Save As’ for a different plan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C4BD84-068F-49AC-83DE-A6BFCE67284F}"/>
              </a:ext>
            </a:extLst>
          </p:cNvPr>
          <p:cNvCxnSpPr>
            <a:cxnSpLocks/>
          </p:cNvCxnSpPr>
          <p:nvPr/>
        </p:nvCxnSpPr>
        <p:spPr>
          <a:xfrm flipH="1">
            <a:off x="9144001" y="5874571"/>
            <a:ext cx="74394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D01E6F6-4D2E-4C67-8CA9-22A608A0D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102" y="2251041"/>
            <a:ext cx="5235853" cy="297050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6A891E-9901-491A-8A2D-89AD1B466B1F}"/>
              </a:ext>
            </a:extLst>
          </p:cNvPr>
          <p:cNvCxnSpPr>
            <a:cxnSpLocks/>
          </p:cNvCxnSpPr>
          <p:nvPr/>
        </p:nvCxnSpPr>
        <p:spPr>
          <a:xfrm>
            <a:off x="5341640" y="3936671"/>
            <a:ext cx="61809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72D64-3B90-4441-9C3A-A0C7CACD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78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438038-28CA-4C63-A982-09D1B707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02" y="93231"/>
            <a:ext cx="8881761" cy="623269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1E3DE2-FE0E-4430-BD74-B4DD686F14D6}"/>
              </a:ext>
            </a:extLst>
          </p:cNvPr>
          <p:cNvSpPr/>
          <p:nvPr/>
        </p:nvSpPr>
        <p:spPr>
          <a:xfrm>
            <a:off x="7872572" y="1499368"/>
            <a:ext cx="268941" cy="2684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C8904-1DCE-49F2-9B2C-31DC536A0FA8}"/>
              </a:ext>
            </a:extLst>
          </p:cNvPr>
          <p:cNvSpPr txBox="1"/>
          <p:nvPr/>
        </p:nvSpPr>
        <p:spPr>
          <a:xfrm>
            <a:off x="6303903" y="3501872"/>
            <a:ext cx="198837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to enter the Plan-level note 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1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ENGLISH only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leave messages to your advisor when reviewing your plan.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DF47BB-605F-4652-85DC-569DA805B7EC}"/>
              </a:ext>
            </a:extLst>
          </p:cNvPr>
          <p:cNvCxnSpPr>
            <a:cxnSpLocks/>
          </p:cNvCxnSpPr>
          <p:nvPr/>
        </p:nvCxnSpPr>
        <p:spPr>
          <a:xfrm flipV="1">
            <a:off x="7668177" y="2456328"/>
            <a:ext cx="204395" cy="10455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0A4F507-E78D-48B3-8C9E-8FB15655F74F}"/>
              </a:ext>
            </a:extLst>
          </p:cNvPr>
          <p:cNvSpPr/>
          <p:nvPr/>
        </p:nvSpPr>
        <p:spPr>
          <a:xfrm>
            <a:off x="7635071" y="5563051"/>
            <a:ext cx="743941" cy="368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1AE45A-CC6A-4796-BDAF-1428E9DB4CB7}"/>
              </a:ext>
            </a:extLst>
          </p:cNvPr>
          <p:cNvSpPr txBox="1"/>
          <p:nvPr/>
        </p:nvSpPr>
        <p:spPr>
          <a:xfrm>
            <a:off x="9122953" y="5563051"/>
            <a:ext cx="193471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‘Done’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save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C4BD84-068F-49AC-83DE-A6BFCE67284F}"/>
              </a:ext>
            </a:extLst>
          </p:cNvPr>
          <p:cNvCxnSpPr>
            <a:cxnSpLocks/>
          </p:cNvCxnSpPr>
          <p:nvPr/>
        </p:nvCxnSpPr>
        <p:spPr>
          <a:xfrm flipH="1">
            <a:off x="8379012" y="5748399"/>
            <a:ext cx="74394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252514-484D-41DD-A5D1-B569514EDC87}"/>
              </a:ext>
            </a:extLst>
          </p:cNvPr>
          <p:cNvCxnSpPr>
            <a:cxnSpLocks/>
          </p:cNvCxnSpPr>
          <p:nvPr/>
        </p:nvCxnSpPr>
        <p:spPr>
          <a:xfrm flipH="1">
            <a:off x="7298088" y="1625011"/>
            <a:ext cx="57448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8A5339-9C90-421B-B882-68AE9725B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086" y="1047839"/>
            <a:ext cx="1086002" cy="10478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65595C-0968-4348-9915-DA41A5C9C5CB}"/>
              </a:ext>
            </a:extLst>
          </p:cNvPr>
          <p:cNvSpPr/>
          <p:nvPr/>
        </p:nvSpPr>
        <p:spPr>
          <a:xfrm>
            <a:off x="7467118" y="2095735"/>
            <a:ext cx="810908" cy="3605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FE8AE7-E51D-4750-9205-2BD8A4FE3775}"/>
              </a:ext>
            </a:extLst>
          </p:cNvPr>
          <p:cNvSpPr/>
          <p:nvPr/>
        </p:nvSpPr>
        <p:spPr>
          <a:xfrm>
            <a:off x="6581655" y="1272988"/>
            <a:ext cx="447492" cy="447492"/>
          </a:xfrm>
          <a:custGeom>
            <a:avLst/>
            <a:gdLst>
              <a:gd name="connsiteX0" fmla="*/ 0 w 447492"/>
              <a:gd name="connsiteY0" fmla="*/ 223746 h 447492"/>
              <a:gd name="connsiteX1" fmla="*/ 223746 w 447492"/>
              <a:gd name="connsiteY1" fmla="*/ 0 h 447492"/>
              <a:gd name="connsiteX2" fmla="*/ 447492 w 447492"/>
              <a:gd name="connsiteY2" fmla="*/ 223746 h 447492"/>
              <a:gd name="connsiteX3" fmla="*/ 223746 w 447492"/>
              <a:gd name="connsiteY3" fmla="*/ 447492 h 447492"/>
              <a:gd name="connsiteX4" fmla="*/ 0 w 447492"/>
              <a:gd name="connsiteY4" fmla="*/ 223746 h 4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492" h="447492" extrusionOk="0">
                <a:moveTo>
                  <a:pt x="0" y="223746"/>
                </a:moveTo>
                <a:cubicBezTo>
                  <a:pt x="20050" y="125136"/>
                  <a:pt x="110266" y="-13101"/>
                  <a:pt x="223746" y="0"/>
                </a:cubicBezTo>
                <a:cubicBezTo>
                  <a:pt x="358431" y="455"/>
                  <a:pt x="413914" y="86802"/>
                  <a:pt x="447492" y="223746"/>
                </a:cubicBezTo>
                <a:cubicBezTo>
                  <a:pt x="446470" y="342805"/>
                  <a:pt x="344043" y="440632"/>
                  <a:pt x="223746" y="447492"/>
                </a:cubicBezTo>
                <a:cubicBezTo>
                  <a:pt x="102610" y="431350"/>
                  <a:pt x="19534" y="328891"/>
                  <a:pt x="0" y="223746"/>
                </a:cubicBezTo>
                <a:close/>
              </a:path>
            </a:pathLst>
          </a:custGeom>
          <a:noFill/>
          <a:ln w="28575">
            <a:solidFill>
              <a:srgbClr val="15ADA9"/>
            </a:solidFill>
            <a:extLst>
              <a:ext uri="{C807C97D-BFC1-408E-A445-0C87EB9F89A2}">
                <ask:lineSketchStyleProps xmlns:ask="http://schemas.microsoft.com/office/drawing/2018/sketchyshapes" xmlns="" sd="35071437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8C0A33-A201-4B64-9713-FCB4ABC38C35}"/>
              </a:ext>
            </a:extLst>
          </p:cNvPr>
          <p:cNvSpPr txBox="1"/>
          <p:nvPr/>
        </p:nvSpPr>
        <p:spPr>
          <a:xfrm>
            <a:off x="7526649" y="1203631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BD55B6-2422-4A68-93EC-A2731B692C4F}"/>
              </a:ext>
            </a:extLst>
          </p:cNvPr>
          <p:cNvSpPr txBox="1"/>
          <p:nvPr/>
        </p:nvSpPr>
        <p:spPr>
          <a:xfrm>
            <a:off x="7133517" y="2303805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6800FF-1CA7-47EE-A0EF-01C47824B22F}"/>
              </a:ext>
            </a:extLst>
          </p:cNvPr>
          <p:cNvSpPr txBox="1"/>
          <p:nvPr/>
        </p:nvSpPr>
        <p:spPr>
          <a:xfrm>
            <a:off x="7298088" y="5304707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F667EF6-1FEA-4D60-9D58-10792820D6DD}"/>
              </a:ext>
            </a:extLst>
          </p:cNvPr>
          <p:cNvSpPr txBox="1">
            <a:spLocks/>
          </p:cNvSpPr>
          <p:nvPr/>
        </p:nvSpPr>
        <p:spPr>
          <a:xfrm>
            <a:off x="1109465" y="6289811"/>
            <a:ext cx="2318143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15ADA9"/>
                </a:solidFill>
              </a:rPr>
              <a:t>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BADE3F-74B2-4C22-8D54-56CA91D0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54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BEFC2DE-D5A2-4759-9F03-6165D7489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34" y="225580"/>
            <a:ext cx="8484198" cy="596726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DF47BB-605F-4652-85DC-569DA805B7EC}"/>
              </a:ext>
            </a:extLst>
          </p:cNvPr>
          <p:cNvCxnSpPr>
            <a:cxnSpLocks/>
          </p:cNvCxnSpPr>
          <p:nvPr/>
        </p:nvCxnSpPr>
        <p:spPr>
          <a:xfrm>
            <a:off x="5015438" y="3899433"/>
            <a:ext cx="1" cy="4410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0A4F507-E78D-48B3-8C9E-8FB15655F74F}"/>
              </a:ext>
            </a:extLst>
          </p:cNvPr>
          <p:cNvSpPr/>
          <p:nvPr/>
        </p:nvSpPr>
        <p:spPr>
          <a:xfrm>
            <a:off x="8132663" y="5634998"/>
            <a:ext cx="743941" cy="368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1AE45A-CC6A-4796-BDAF-1428E9DB4CB7}"/>
              </a:ext>
            </a:extLst>
          </p:cNvPr>
          <p:cNvSpPr txBox="1"/>
          <p:nvPr/>
        </p:nvSpPr>
        <p:spPr>
          <a:xfrm>
            <a:off x="9884847" y="4286042"/>
            <a:ext cx="204787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‘Audit’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Edit View to generate a Plan Audit, which will display all courses from the Plan in an advising worksheet in an embedded window.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C4BD84-068F-49AC-83DE-A6BFCE67284F}"/>
              </a:ext>
            </a:extLst>
          </p:cNvPr>
          <p:cNvCxnSpPr>
            <a:cxnSpLocks/>
          </p:cNvCxnSpPr>
          <p:nvPr/>
        </p:nvCxnSpPr>
        <p:spPr>
          <a:xfrm flipH="1">
            <a:off x="8950362" y="5819450"/>
            <a:ext cx="93448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465595C-0968-4348-9915-DA41A5C9C5CB}"/>
              </a:ext>
            </a:extLst>
          </p:cNvPr>
          <p:cNvSpPr/>
          <p:nvPr/>
        </p:nvSpPr>
        <p:spPr>
          <a:xfrm>
            <a:off x="4684325" y="4340497"/>
            <a:ext cx="662226" cy="3605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C8904-1DCE-49F2-9B2C-31DC536A0FA8}"/>
              </a:ext>
            </a:extLst>
          </p:cNvPr>
          <p:cNvSpPr txBox="1"/>
          <p:nvPr/>
        </p:nvSpPr>
        <p:spPr>
          <a:xfrm>
            <a:off x="4041441" y="3611708"/>
            <a:ext cx="361262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planned requirements are highlighted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0970E5-132F-49B3-8CC9-ABB6144C23C2}"/>
              </a:ext>
            </a:extLst>
          </p:cNvPr>
          <p:cNvSpPr txBox="1">
            <a:spLocks/>
          </p:cNvSpPr>
          <p:nvPr/>
        </p:nvSpPr>
        <p:spPr>
          <a:xfrm>
            <a:off x="1135620" y="6192842"/>
            <a:ext cx="2318143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15ADA9"/>
                </a:solidFill>
              </a:rPr>
              <a:t>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9E4E15-D513-4AFF-9D75-2146003B5CD7}"/>
              </a:ext>
            </a:extLst>
          </p:cNvPr>
          <p:cNvSpPr txBox="1"/>
          <p:nvPr/>
        </p:nvSpPr>
        <p:spPr>
          <a:xfrm>
            <a:off x="7741423" y="5634570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E202-F8FD-4543-B494-69A8B34BF219}"/>
              </a:ext>
            </a:extLst>
          </p:cNvPr>
          <p:cNvSpPr txBox="1"/>
          <p:nvPr/>
        </p:nvSpPr>
        <p:spPr>
          <a:xfrm>
            <a:off x="4041441" y="3260150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DD824-3572-46B7-B6B0-7504CBC6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41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69C7690-48B4-4254-9806-3852BFC03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76" y="88325"/>
            <a:ext cx="8735570" cy="611953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DF47BB-605F-4652-85DC-569DA805B7EC}"/>
              </a:ext>
            </a:extLst>
          </p:cNvPr>
          <p:cNvCxnSpPr>
            <a:cxnSpLocks/>
            <a:stCxn id="20" idx="0"/>
            <a:endCxn id="23" idx="2"/>
          </p:cNvCxnSpPr>
          <p:nvPr/>
        </p:nvCxnSpPr>
        <p:spPr>
          <a:xfrm flipV="1">
            <a:off x="5570062" y="1187494"/>
            <a:ext cx="0" cy="13795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0A4F507-E78D-48B3-8C9E-8FB15655F74F}"/>
              </a:ext>
            </a:extLst>
          </p:cNvPr>
          <p:cNvSpPr/>
          <p:nvPr/>
        </p:nvSpPr>
        <p:spPr>
          <a:xfrm>
            <a:off x="8666825" y="5691034"/>
            <a:ext cx="743941" cy="3689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1AE45A-CC6A-4796-BDAF-1428E9DB4CB7}"/>
              </a:ext>
            </a:extLst>
          </p:cNvPr>
          <p:cNvSpPr txBox="1"/>
          <p:nvPr/>
        </p:nvSpPr>
        <p:spPr>
          <a:xfrm>
            <a:off x="9923463" y="4540237"/>
            <a:ext cx="204787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cannot make any modification to the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‘LOCKED’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but can recall and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‘Save As’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plan for editing.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C4BD84-068F-49AC-83DE-A6BFCE67284F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9410766" y="5875486"/>
            <a:ext cx="51269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465595C-0968-4348-9915-DA41A5C9C5CB}"/>
              </a:ext>
            </a:extLst>
          </p:cNvPr>
          <p:cNvSpPr/>
          <p:nvPr/>
        </p:nvSpPr>
        <p:spPr>
          <a:xfrm>
            <a:off x="5167837" y="941195"/>
            <a:ext cx="804449" cy="2462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C8904-1DCE-49F2-9B2C-31DC536A0FA8}"/>
              </a:ext>
            </a:extLst>
          </p:cNvPr>
          <p:cNvSpPr txBox="1"/>
          <p:nvPr/>
        </p:nvSpPr>
        <p:spPr>
          <a:xfrm>
            <a:off x="4229018" y="2567027"/>
            <a:ext cx="268208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‘LOCKED’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for advisors to prevent their advisees from making any changes to a plan that had been reviewed/discussed.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ABF6A-38EF-4EAD-87BE-5F5A782450BA}"/>
              </a:ext>
            </a:extLst>
          </p:cNvPr>
          <p:cNvSpPr txBox="1">
            <a:spLocks/>
          </p:cNvSpPr>
          <p:nvPr/>
        </p:nvSpPr>
        <p:spPr>
          <a:xfrm>
            <a:off x="1162514" y="6220428"/>
            <a:ext cx="2318143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15ADA9"/>
                </a:solidFill>
              </a:rPr>
              <a:t>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3B361-B36C-4CD4-8B5E-94BB8AEA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36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9814F91-82A2-4465-8C2C-C9BAE3361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431"/>
          <a:stretch/>
        </p:blipFill>
        <p:spPr>
          <a:xfrm>
            <a:off x="488881" y="3065176"/>
            <a:ext cx="9144000" cy="1956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1E19F7-1945-4FCD-8C39-90B29B405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494"/>
          <a:stretch/>
        </p:blipFill>
        <p:spPr>
          <a:xfrm>
            <a:off x="488881" y="93367"/>
            <a:ext cx="9144000" cy="19568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0A4F507-E78D-48B3-8C9E-8FB15655F74F}"/>
              </a:ext>
            </a:extLst>
          </p:cNvPr>
          <p:cNvSpPr/>
          <p:nvPr/>
        </p:nvSpPr>
        <p:spPr>
          <a:xfrm>
            <a:off x="488881" y="4594972"/>
            <a:ext cx="8687113" cy="2581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1AE45A-CC6A-4796-BDAF-1428E9DB4CB7}"/>
              </a:ext>
            </a:extLst>
          </p:cNvPr>
          <p:cNvSpPr txBox="1"/>
          <p:nvPr/>
        </p:nvSpPr>
        <p:spPr>
          <a:xfrm>
            <a:off x="9757158" y="4437251"/>
            <a:ext cx="238048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delete an un-used plan, click to select the plan.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C4BD84-068F-49AC-83DE-A6BFCE67284F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9175994" y="4724065"/>
            <a:ext cx="581164" cy="55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465595C-0968-4348-9915-DA41A5C9C5CB}"/>
              </a:ext>
            </a:extLst>
          </p:cNvPr>
          <p:cNvSpPr/>
          <p:nvPr/>
        </p:nvSpPr>
        <p:spPr>
          <a:xfrm>
            <a:off x="8017194" y="685196"/>
            <a:ext cx="1073017" cy="3267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D2082F-7805-4CC0-B2FD-85C6B963E608}"/>
              </a:ext>
            </a:extLst>
          </p:cNvPr>
          <p:cNvSpPr txBox="1">
            <a:spLocks/>
          </p:cNvSpPr>
          <p:nvPr/>
        </p:nvSpPr>
        <p:spPr>
          <a:xfrm>
            <a:off x="1219652" y="5345297"/>
            <a:ext cx="2616538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15ADA9"/>
                </a:solidFill>
              </a:rPr>
              <a:t>View Plan List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07A4129-25DE-4D53-9D8E-CEFA98410C6C}"/>
              </a:ext>
            </a:extLst>
          </p:cNvPr>
          <p:cNvSpPr txBox="1">
            <a:spLocks/>
          </p:cNvSpPr>
          <p:nvPr/>
        </p:nvSpPr>
        <p:spPr>
          <a:xfrm>
            <a:off x="996170" y="5867872"/>
            <a:ext cx="8017195" cy="46882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Click “View Plan List” to view the full list of your plan(s) including ‘Active’.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47948B-EBF6-4DE1-B32A-FC6AA05E5A31}"/>
              </a:ext>
            </a:extLst>
          </p:cNvPr>
          <p:cNvCxnSpPr>
            <a:cxnSpLocks/>
          </p:cNvCxnSpPr>
          <p:nvPr/>
        </p:nvCxnSpPr>
        <p:spPr>
          <a:xfrm>
            <a:off x="7490070" y="861854"/>
            <a:ext cx="52712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C8E4080-CBF1-4899-949A-82BFCC615442}"/>
              </a:ext>
            </a:extLst>
          </p:cNvPr>
          <p:cNvSpPr txBox="1"/>
          <p:nvPr/>
        </p:nvSpPr>
        <p:spPr>
          <a:xfrm>
            <a:off x="6001462" y="692577"/>
            <a:ext cx="148860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All Plans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FB3414-D2EA-4ACF-A5BB-6CD1F3D6DA2E}"/>
              </a:ext>
            </a:extLst>
          </p:cNvPr>
          <p:cNvCxnSpPr>
            <a:cxnSpLocks/>
          </p:cNvCxnSpPr>
          <p:nvPr/>
        </p:nvCxnSpPr>
        <p:spPr>
          <a:xfrm flipH="1">
            <a:off x="9757157" y="3469714"/>
            <a:ext cx="376548" cy="4941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D41FF80-23A9-4A74-8F3A-8E1793164E22}"/>
              </a:ext>
            </a:extLst>
          </p:cNvPr>
          <p:cNvSpPr txBox="1"/>
          <p:nvPr/>
        </p:nvSpPr>
        <p:spPr>
          <a:xfrm>
            <a:off x="9632881" y="2809637"/>
            <a:ext cx="238048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“Delete”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“Yes”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confirm to permanently delete the plan.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7B4F37-4CE0-427E-AC22-1FA596DD5D9D}"/>
              </a:ext>
            </a:extLst>
          </p:cNvPr>
          <p:cNvSpPr/>
          <p:nvPr/>
        </p:nvSpPr>
        <p:spPr>
          <a:xfrm>
            <a:off x="9013365" y="3963905"/>
            <a:ext cx="743792" cy="2581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E5B09A0-B3C3-4939-B16C-D188C6B8548B}"/>
              </a:ext>
            </a:extLst>
          </p:cNvPr>
          <p:cNvSpPr/>
          <p:nvPr/>
        </p:nvSpPr>
        <p:spPr>
          <a:xfrm rot="5400000">
            <a:off x="4787576" y="2218782"/>
            <a:ext cx="546610" cy="63510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E7F56E-082B-4A2F-887B-C25B9E6BB73D}"/>
              </a:ext>
            </a:extLst>
          </p:cNvPr>
          <p:cNvSpPr txBox="1"/>
          <p:nvPr/>
        </p:nvSpPr>
        <p:spPr>
          <a:xfrm>
            <a:off x="9757157" y="4116045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6AAB6A-CCB9-450D-8D22-ECE7D895156B}"/>
              </a:ext>
            </a:extLst>
          </p:cNvPr>
          <p:cNvSpPr txBox="1"/>
          <p:nvPr/>
        </p:nvSpPr>
        <p:spPr>
          <a:xfrm>
            <a:off x="9632881" y="2463336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E27E1-9ADF-4EED-A5F9-2065DBB6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27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29B86A8-8D4E-4E85-A322-A37A04B5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37" y="172542"/>
            <a:ext cx="8055713" cy="562310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0A4F507-E78D-48B3-8C9E-8FB15655F74F}"/>
              </a:ext>
            </a:extLst>
          </p:cNvPr>
          <p:cNvSpPr/>
          <p:nvPr/>
        </p:nvSpPr>
        <p:spPr>
          <a:xfrm>
            <a:off x="6777317" y="689335"/>
            <a:ext cx="1602889" cy="3038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1AE45A-CC6A-4796-BDAF-1428E9DB4CB7}"/>
              </a:ext>
            </a:extLst>
          </p:cNvPr>
          <p:cNvSpPr txBox="1"/>
          <p:nvPr/>
        </p:nvSpPr>
        <p:spPr>
          <a:xfrm>
            <a:off x="6406163" y="1456489"/>
            <a:ext cx="234519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study plan in calendar presentation that is suitable for printing.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 editing is available in this view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C4BD84-068F-49AC-83DE-A6BFCE67284F}"/>
              </a:ext>
            </a:extLst>
          </p:cNvPr>
          <p:cNvCxnSpPr>
            <a:cxnSpLocks/>
          </p:cNvCxnSpPr>
          <p:nvPr/>
        </p:nvCxnSpPr>
        <p:spPr>
          <a:xfrm flipV="1">
            <a:off x="7578761" y="1011980"/>
            <a:ext cx="0" cy="4445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3FBC3F-0E3A-4EAF-9494-CDA658B88E31}"/>
              </a:ext>
            </a:extLst>
          </p:cNvPr>
          <p:cNvCxnSpPr>
            <a:cxnSpLocks/>
          </p:cNvCxnSpPr>
          <p:nvPr/>
        </p:nvCxnSpPr>
        <p:spPr>
          <a:xfrm>
            <a:off x="7578760" y="2872292"/>
            <a:ext cx="1693364" cy="25292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925262A-4FB8-483D-8EED-51F78103346C}"/>
              </a:ext>
            </a:extLst>
          </p:cNvPr>
          <p:cNvSpPr/>
          <p:nvPr/>
        </p:nvSpPr>
        <p:spPr>
          <a:xfrm>
            <a:off x="8862193" y="5401511"/>
            <a:ext cx="819863" cy="3038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1A8A0B-19CE-4088-9E55-6E99521AFA09}"/>
              </a:ext>
            </a:extLst>
          </p:cNvPr>
          <p:cNvSpPr txBox="1">
            <a:spLocks/>
          </p:cNvSpPr>
          <p:nvPr/>
        </p:nvSpPr>
        <p:spPr>
          <a:xfrm>
            <a:off x="1162514" y="6000992"/>
            <a:ext cx="2611627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15ADA9"/>
                </a:solidFill>
              </a:rPr>
              <a:t>Calendar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6E1C0E-D99B-4A9F-B652-77E78E707DC1}"/>
              </a:ext>
            </a:extLst>
          </p:cNvPr>
          <p:cNvSpPr txBox="1"/>
          <p:nvPr/>
        </p:nvSpPr>
        <p:spPr>
          <a:xfrm>
            <a:off x="5365666" y="383629"/>
            <a:ext cx="1278876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View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Calendar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9B58B-FFA6-4FDD-8E43-DBE1D5C8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46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A9F903-3F69-48DE-B04D-4212D493F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19" y="181087"/>
            <a:ext cx="8797144" cy="613134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B1AE45A-CC6A-4796-BDAF-1428E9DB4CB7}"/>
              </a:ext>
            </a:extLst>
          </p:cNvPr>
          <p:cNvSpPr txBox="1"/>
          <p:nvPr/>
        </p:nvSpPr>
        <p:spPr>
          <a:xfrm>
            <a:off x="9648952" y="3158128"/>
            <a:ext cx="234519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‘Audit’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Calendar View to generate a Plan Audit, which will display all courses from the Plan in an advising worksheet in an embedded window.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3FBC3F-0E3A-4EAF-9494-CDA658B88E31}"/>
              </a:ext>
            </a:extLst>
          </p:cNvPr>
          <p:cNvCxnSpPr>
            <a:cxnSpLocks/>
          </p:cNvCxnSpPr>
          <p:nvPr/>
        </p:nvCxnSpPr>
        <p:spPr>
          <a:xfrm flipH="1">
            <a:off x="9514499" y="4727788"/>
            <a:ext cx="650372" cy="11227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925262A-4FB8-483D-8EED-51F78103346C}"/>
              </a:ext>
            </a:extLst>
          </p:cNvPr>
          <p:cNvSpPr/>
          <p:nvPr/>
        </p:nvSpPr>
        <p:spPr>
          <a:xfrm>
            <a:off x="8829089" y="5850572"/>
            <a:ext cx="819863" cy="3038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756732-D816-4A2E-A1A1-8ABFDA8AD291}"/>
              </a:ext>
            </a:extLst>
          </p:cNvPr>
          <p:cNvGrpSpPr/>
          <p:nvPr/>
        </p:nvGrpSpPr>
        <p:grpSpPr>
          <a:xfrm>
            <a:off x="4600469" y="2349183"/>
            <a:ext cx="3194693" cy="3083311"/>
            <a:chOff x="3593038" y="4915339"/>
            <a:chExt cx="2717421" cy="31270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67D3FD-117F-424A-9FCB-BAC1A3FA2E3F}"/>
                </a:ext>
              </a:extLst>
            </p:cNvPr>
            <p:cNvSpPr/>
            <p:nvPr/>
          </p:nvSpPr>
          <p:spPr>
            <a:xfrm>
              <a:off x="3593038" y="4915339"/>
              <a:ext cx="706030" cy="312709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57B17E-71EF-4691-9488-81A8C0C61D1C}"/>
                </a:ext>
              </a:extLst>
            </p:cNvPr>
            <p:cNvSpPr txBox="1"/>
            <p:nvPr/>
          </p:nvSpPr>
          <p:spPr>
            <a:xfrm>
              <a:off x="4870075" y="5992133"/>
              <a:ext cx="1440384" cy="936442"/>
            </a:xfrm>
            <a:prstGeom prst="rect">
              <a:avLst/>
            </a:prstGeom>
            <a:solidFill>
              <a:srgbClr val="A2F0D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planned requirements are highlighted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FDA3E68-3ED0-461D-9669-EC79C37550FA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4316284" y="6288674"/>
              <a:ext cx="553790" cy="17168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379E81-F956-487A-88F4-ABDDBDDB5430}"/>
              </a:ext>
            </a:extLst>
          </p:cNvPr>
          <p:cNvSpPr txBox="1"/>
          <p:nvPr/>
        </p:nvSpPr>
        <p:spPr>
          <a:xfrm>
            <a:off x="9093769" y="5507872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9DE79B-3416-4B4A-9196-3CA6CED73E6C}"/>
              </a:ext>
            </a:extLst>
          </p:cNvPr>
          <p:cNvSpPr txBox="1"/>
          <p:nvPr/>
        </p:nvSpPr>
        <p:spPr>
          <a:xfrm>
            <a:off x="6198188" y="3084994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4C42A-38DC-436B-83F2-791F134B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6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B117-1181-4879-9F77-5FE557FE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4800" b="1" dirty="0" err="1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DegreeWorks</a:t>
            </a:r>
            <a:endParaRPr lang="en-US" b="1" dirty="0">
              <a:solidFill>
                <a:srgbClr val="15ADA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2C06-0374-4E80-9436-34B0A27F6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5868"/>
            <a:ext cx="10058400" cy="3760891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Web-based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degree auditing and tracking tool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Open to all students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(doctorate to higher diploma), </a:t>
            </a: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Professional Development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(PDP)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Easily identify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outstanding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requirements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"What-if" and "Look-ahead"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analysis for major changes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Helps visualize the impact of academic decisions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GPA indicator to keep students on track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Credit transfer tracking for course fulfillment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8BEBDD-9DF6-4D28-9AAE-89390A12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6AE8195-A4DC-D51A-97FA-66486CF553BE}"/>
              </a:ext>
            </a:extLst>
          </p:cNvPr>
          <p:cNvCxnSpPr/>
          <p:nvPr/>
        </p:nvCxnSpPr>
        <p:spPr>
          <a:xfrm flipH="1">
            <a:off x="953362" y="1386796"/>
            <a:ext cx="6824457" cy="17258"/>
          </a:xfrm>
          <a:prstGeom prst="straightConnector1">
            <a:avLst/>
          </a:prstGeom>
          <a:ln w="5715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3E8C2-D68B-4536-9B6A-B79E1825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34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CCD5CC3-CFDC-4302-99BB-2EB208844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91" y="207315"/>
            <a:ext cx="8132682" cy="565778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3FBC3F-0E3A-4EAF-9494-CDA658B88E31}"/>
              </a:ext>
            </a:extLst>
          </p:cNvPr>
          <p:cNvCxnSpPr>
            <a:cxnSpLocks/>
          </p:cNvCxnSpPr>
          <p:nvPr/>
        </p:nvCxnSpPr>
        <p:spPr>
          <a:xfrm flipH="1">
            <a:off x="9310105" y="4691929"/>
            <a:ext cx="729900" cy="7226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B1AE45A-CC6A-4796-BDAF-1428E9DB4CB7}"/>
              </a:ext>
            </a:extLst>
          </p:cNvPr>
          <p:cNvSpPr txBox="1"/>
          <p:nvPr/>
        </p:nvSpPr>
        <p:spPr>
          <a:xfrm>
            <a:off x="9762763" y="3036208"/>
            <a:ext cx="234519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Expanded mode, all selected courses, semesters and notes display underneath the corresponding items and will be included when printing.  Click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“Print”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printing.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25262A-4FB8-483D-8EED-51F78103346C}"/>
              </a:ext>
            </a:extLst>
          </p:cNvPr>
          <p:cNvSpPr/>
          <p:nvPr/>
        </p:nvSpPr>
        <p:spPr>
          <a:xfrm>
            <a:off x="8863680" y="5414558"/>
            <a:ext cx="446425" cy="3038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756732-D816-4A2E-A1A1-8ABFDA8AD291}"/>
              </a:ext>
            </a:extLst>
          </p:cNvPr>
          <p:cNvGrpSpPr/>
          <p:nvPr/>
        </p:nvGrpSpPr>
        <p:grpSpPr>
          <a:xfrm>
            <a:off x="2984980" y="790687"/>
            <a:ext cx="5495631" cy="1911644"/>
            <a:chOff x="2325107" y="3371080"/>
            <a:chExt cx="4674610" cy="19387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67D3FD-117F-424A-9FCB-BAC1A3FA2E3F}"/>
                </a:ext>
              </a:extLst>
            </p:cNvPr>
            <p:cNvSpPr/>
            <p:nvPr/>
          </p:nvSpPr>
          <p:spPr>
            <a:xfrm>
              <a:off x="5441440" y="3371080"/>
              <a:ext cx="1315789" cy="40368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57B17E-71EF-4691-9488-81A8C0C61D1C}"/>
                </a:ext>
              </a:extLst>
            </p:cNvPr>
            <p:cNvSpPr txBox="1"/>
            <p:nvPr/>
          </p:nvSpPr>
          <p:spPr>
            <a:xfrm>
              <a:off x="2325107" y="4373429"/>
              <a:ext cx="4674610" cy="936442"/>
            </a:xfrm>
            <a:prstGeom prst="rect">
              <a:avLst/>
            </a:prstGeom>
            <a:solidFill>
              <a:srgbClr val="A2F0D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Notes view allows the user to view a plan in </a:t>
              </a:r>
              <a:r>
                <a:rPr lang="en-US" altLang="zh-TW" dirty="0"/>
                <a:t>a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comprehensive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presentation that is suitable for </a:t>
              </a:r>
              <a:r>
                <a:rPr lang="en-US" altLang="zh-TW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printing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(Again, no editing of the plan is available in this view 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FDA3E68-3ED0-461D-9669-EC79C37550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4969" y="3774766"/>
              <a:ext cx="387598" cy="59866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C7D11F-67A0-43E5-9483-C094944FD060}"/>
              </a:ext>
            </a:extLst>
          </p:cNvPr>
          <p:cNvCxnSpPr>
            <a:cxnSpLocks/>
          </p:cNvCxnSpPr>
          <p:nvPr/>
        </p:nvCxnSpPr>
        <p:spPr>
          <a:xfrm flipH="1" flipV="1">
            <a:off x="9300873" y="3256329"/>
            <a:ext cx="461891" cy="5803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587A3CB-5EDD-48E8-AD65-92A00B206CFE}"/>
              </a:ext>
            </a:extLst>
          </p:cNvPr>
          <p:cNvSpPr txBox="1">
            <a:spLocks/>
          </p:cNvSpPr>
          <p:nvPr/>
        </p:nvSpPr>
        <p:spPr>
          <a:xfrm>
            <a:off x="1171191" y="6157152"/>
            <a:ext cx="2611627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u="sng" dirty="0">
                <a:solidFill>
                  <a:srgbClr val="15ADA9"/>
                </a:solidFill>
              </a:rPr>
              <a:t>Notes</a:t>
            </a:r>
            <a:endParaRPr lang="en-US" sz="2400" b="1" u="sng" dirty="0">
              <a:solidFill>
                <a:srgbClr val="15ADA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9F48DC-F979-415B-93F5-785ED3DE3B78}"/>
              </a:ext>
            </a:extLst>
          </p:cNvPr>
          <p:cNvSpPr txBox="1"/>
          <p:nvPr/>
        </p:nvSpPr>
        <p:spPr>
          <a:xfrm>
            <a:off x="6359858" y="1025986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FED10C-3DC5-47B1-8372-CD118A4F195A}"/>
              </a:ext>
            </a:extLst>
          </p:cNvPr>
          <p:cNvSpPr txBox="1"/>
          <p:nvPr/>
        </p:nvSpPr>
        <p:spPr>
          <a:xfrm>
            <a:off x="8717251" y="5083173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3B8665-1EBB-4EE7-89B5-60B5DE35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51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BB58B2-E7EA-4FC8-8EA6-60E31E66B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"/>
          <a:stretch/>
        </p:blipFill>
        <p:spPr>
          <a:xfrm>
            <a:off x="220662" y="1875835"/>
            <a:ext cx="5678113" cy="39644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D4C6C8-37EA-4309-87D9-3133135C4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13733"/>
            <a:ext cx="5644136" cy="392654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D44B97D3-AB05-4528-B626-918B6AC079CA}"/>
              </a:ext>
            </a:extLst>
          </p:cNvPr>
          <p:cNvSpPr txBox="1">
            <a:spLocks/>
          </p:cNvSpPr>
          <p:nvPr/>
        </p:nvSpPr>
        <p:spPr>
          <a:xfrm>
            <a:off x="8486391" y="1407013"/>
            <a:ext cx="2611627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u="sng" dirty="0">
                <a:solidFill>
                  <a:srgbClr val="15ADA9"/>
                </a:solidFill>
              </a:rPr>
              <a:t>Notes</a:t>
            </a:r>
            <a:endParaRPr lang="en-US" sz="2400" b="1" u="sng" dirty="0">
              <a:solidFill>
                <a:srgbClr val="15ADA9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CCA7E32-6C2D-4626-BBEF-36EED1DCA2F0}"/>
              </a:ext>
            </a:extLst>
          </p:cNvPr>
          <p:cNvSpPr txBox="1">
            <a:spLocks/>
          </p:cNvSpPr>
          <p:nvPr/>
        </p:nvSpPr>
        <p:spPr>
          <a:xfrm>
            <a:off x="2079947" y="1444911"/>
            <a:ext cx="2611627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15ADA9"/>
                </a:solidFill>
              </a:rPr>
              <a:t>Calendar 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307AC-2E34-40D9-8528-23F33383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95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AB9CD3B-A99C-4C6F-895D-02F0A9598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528"/>
          <a:stretch/>
        </p:blipFill>
        <p:spPr>
          <a:xfrm>
            <a:off x="1384814" y="1982679"/>
            <a:ext cx="9144000" cy="289264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EDDE142-9D07-424B-9B76-8E3720FC4EA8}"/>
              </a:ext>
            </a:extLst>
          </p:cNvPr>
          <p:cNvGrpSpPr/>
          <p:nvPr/>
        </p:nvGrpSpPr>
        <p:grpSpPr>
          <a:xfrm>
            <a:off x="2673275" y="3623914"/>
            <a:ext cx="3318297" cy="584775"/>
            <a:chOff x="8673120" y="3063102"/>
            <a:chExt cx="3318297" cy="5847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B3FBC3F-0E3A-4EAF-9494-CDA658B88E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3120" y="3414458"/>
              <a:ext cx="97310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1AE45A-CC6A-4796-BDAF-1428E9DB4CB7}"/>
                </a:ext>
              </a:extLst>
            </p:cNvPr>
            <p:cNvSpPr txBox="1"/>
            <p:nvPr/>
          </p:nvSpPr>
          <p:spPr>
            <a:xfrm>
              <a:off x="9646222" y="3063102"/>
              <a:ext cx="2345195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</a:t>
              </a:r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“Hide all notes” 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enter Collapsed mode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925262A-4FB8-483D-8EED-51F78103346C}"/>
              </a:ext>
            </a:extLst>
          </p:cNvPr>
          <p:cNvSpPr/>
          <p:nvPr/>
        </p:nvSpPr>
        <p:spPr>
          <a:xfrm>
            <a:off x="1543723" y="3746302"/>
            <a:ext cx="1129552" cy="4623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0879CE-1F8E-4893-8EE2-700D061C8C8A}"/>
              </a:ext>
            </a:extLst>
          </p:cNvPr>
          <p:cNvSpPr txBox="1">
            <a:spLocks/>
          </p:cNvSpPr>
          <p:nvPr/>
        </p:nvSpPr>
        <p:spPr>
          <a:xfrm>
            <a:off x="1199588" y="6114036"/>
            <a:ext cx="2611627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u="sng" dirty="0">
                <a:solidFill>
                  <a:srgbClr val="15ADA9"/>
                </a:solidFill>
              </a:rPr>
              <a:t>Notes</a:t>
            </a:r>
            <a:endParaRPr lang="en-US" sz="2400" b="1" u="sng" dirty="0">
              <a:solidFill>
                <a:srgbClr val="15ADA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314E6D-4B24-4630-8600-AF0F0355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44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C9987A-E653-44F3-B3A9-36E0B6A2D2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17" b="32009"/>
          <a:stretch/>
        </p:blipFill>
        <p:spPr>
          <a:xfrm>
            <a:off x="1199588" y="1670214"/>
            <a:ext cx="9144000" cy="374441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EDDE142-9D07-424B-9B76-8E3720FC4EA8}"/>
              </a:ext>
            </a:extLst>
          </p:cNvPr>
          <p:cNvGrpSpPr/>
          <p:nvPr/>
        </p:nvGrpSpPr>
        <p:grpSpPr>
          <a:xfrm>
            <a:off x="2176078" y="1944041"/>
            <a:ext cx="4270786" cy="830997"/>
            <a:chOff x="8673120" y="3063102"/>
            <a:chExt cx="4270786" cy="830997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B3FBC3F-0E3A-4EAF-9494-CDA658B88E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3120" y="3414458"/>
              <a:ext cx="97310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1AE45A-CC6A-4796-BDAF-1428E9DB4CB7}"/>
                </a:ext>
              </a:extLst>
            </p:cNvPr>
            <p:cNvSpPr txBox="1"/>
            <p:nvPr/>
          </p:nvSpPr>
          <p:spPr>
            <a:xfrm>
              <a:off x="9646222" y="3063102"/>
              <a:ext cx="3297684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the Collapsed mode, only a note icon will display with </a:t>
              </a:r>
              <a:r>
                <a:rPr lang="en-US" altLang="zh-TW" sz="16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NO content 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will be included when printing. 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925262A-4FB8-483D-8EED-51F78103346C}"/>
              </a:ext>
            </a:extLst>
          </p:cNvPr>
          <p:cNvSpPr/>
          <p:nvPr/>
        </p:nvSpPr>
        <p:spPr>
          <a:xfrm>
            <a:off x="1541377" y="1992362"/>
            <a:ext cx="634701" cy="4598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2E202A-85D5-4005-BD5D-8D94FAB817FF}"/>
              </a:ext>
            </a:extLst>
          </p:cNvPr>
          <p:cNvCxnSpPr>
            <a:cxnSpLocks/>
          </p:cNvCxnSpPr>
          <p:nvPr/>
        </p:nvCxnSpPr>
        <p:spPr>
          <a:xfrm>
            <a:off x="9047758" y="3820758"/>
            <a:ext cx="778800" cy="21917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CEA3510-3651-4E6D-930C-5E76B61D4DB9}"/>
              </a:ext>
            </a:extLst>
          </p:cNvPr>
          <p:cNvSpPr/>
          <p:nvPr/>
        </p:nvSpPr>
        <p:spPr>
          <a:xfrm>
            <a:off x="9826558" y="3930343"/>
            <a:ext cx="634701" cy="4598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04F04-8FF8-45AD-94AB-A1847DA1400C}"/>
              </a:ext>
            </a:extLst>
          </p:cNvPr>
          <p:cNvSpPr txBox="1"/>
          <p:nvPr/>
        </p:nvSpPr>
        <p:spPr>
          <a:xfrm>
            <a:off x="6380061" y="3208932"/>
            <a:ext cx="268157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Hover to show a note preview, and click on this icon to open the Notes window.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CD61C7-0F2A-4495-94C9-A22FA76F43A1}"/>
              </a:ext>
            </a:extLst>
          </p:cNvPr>
          <p:cNvSpPr txBox="1">
            <a:spLocks/>
          </p:cNvSpPr>
          <p:nvPr/>
        </p:nvSpPr>
        <p:spPr>
          <a:xfrm>
            <a:off x="1199588" y="6114036"/>
            <a:ext cx="2611627" cy="46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u="sng" dirty="0">
                <a:solidFill>
                  <a:srgbClr val="15ADA9"/>
                </a:solidFill>
              </a:rPr>
              <a:t>Notes</a:t>
            </a:r>
            <a:endParaRPr lang="en-US" sz="2400" b="1" u="sng" dirty="0">
              <a:solidFill>
                <a:srgbClr val="15ADA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DBED63-E756-4FA0-AE8A-CCC00C9B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21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C1CB5D3-A2A8-438E-AC55-E792A2A94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13" y="101239"/>
            <a:ext cx="8802800" cy="613791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D7718-4CDB-44E6-8623-E312FCED6C43}"/>
              </a:ext>
            </a:extLst>
          </p:cNvPr>
          <p:cNvGrpSpPr/>
          <p:nvPr/>
        </p:nvGrpSpPr>
        <p:grpSpPr>
          <a:xfrm>
            <a:off x="4430456" y="2241723"/>
            <a:ext cx="4261724" cy="3083311"/>
            <a:chOff x="3593038" y="4915339"/>
            <a:chExt cx="3625043" cy="312709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4172ED-4F18-47D1-A2AC-6595C76D11D2}"/>
                </a:ext>
              </a:extLst>
            </p:cNvPr>
            <p:cNvSpPr/>
            <p:nvPr/>
          </p:nvSpPr>
          <p:spPr>
            <a:xfrm>
              <a:off x="3593038" y="4915339"/>
              <a:ext cx="706030" cy="312709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061B32-EEA9-414B-AE6D-C6B44BCC1B7D}"/>
                </a:ext>
              </a:extLst>
            </p:cNvPr>
            <p:cNvSpPr txBox="1"/>
            <p:nvPr/>
          </p:nvSpPr>
          <p:spPr>
            <a:xfrm>
              <a:off x="4870075" y="5992133"/>
              <a:ext cx="2348006" cy="655509"/>
            </a:xfrm>
            <a:prstGeom prst="rect">
              <a:avLst/>
            </a:prstGeom>
            <a:solidFill>
              <a:srgbClr val="A2F0D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planned requirements are highlighted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784473A-7A67-4F37-8C06-5330C4492F2D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 flipV="1">
              <a:off x="4316283" y="6288673"/>
              <a:ext cx="553791" cy="3121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FC58B7-5BA2-43FB-B9AF-BB4AAAE8AC1F}"/>
              </a:ext>
            </a:extLst>
          </p:cNvPr>
          <p:cNvGrpSpPr/>
          <p:nvPr/>
        </p:nvGrpSpPr>
        <p:grpSpPr>
          <a:xfrm>
            <a:off x="8649380" y="3377447"/>
            <a:ext cx="3385275" cy="2744272"/>
            <a:chOff x="7052043" y="5912625"/>
            <a:chExt cx="2879531" cy="278324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F0B9C3-A369-421E-8F0B-7A78BF2F6421}"/>
                </a:ext>
              </a:extLst>
            </p:cNvPr>
            <p:cNvSpPr/>
            <p:nvPr/>
          </p:nvSpPr>
          <p:spPr>
            <a:xfrm>
              <a:off x="7052043" y="8303088"/>
              <a:ext cx="706030" cy="39277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F28A69-B94B-4033-ABCE-70547B798A4B}"/>
                </a:ext>
              </a:extLst>
            </p:cNvPr>
            <p:cNvSpPr txBox="1"/>
            <p:nvPr/>
          </p:nvSpPr>
          <p:spPr>
            <a:xfrm>
              <a:off x="7583568" y="5912625"/>
              <a:ext cx="2348006" cy="17792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</a:t>
              </a:r>
              <a:r>
                <a:rPr lang="en-US" altLang="zh-TW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‘Audit’ 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Notes View to generate a Plan Audit, which will display all courses from the Plan in an advising worksheet in an embedded window.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964015-3423-420D-AC28-6B8095D806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3569" y="7691864"/>
              <a:ext cx="174504" cy="57576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E8404C-65C5-4185-945C-26EAB441C2BA}"/>
              </a:ext>
            </a:extLst>
          </p:cNvPr>
          <p:cNvSpPr txBox="1"/>
          <p:nvPr/>
        </p:nvSpPr>
        <p:spPr>
          <a:xfrm>
            <a:off x="8870990" y="5347627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6266B-6B04-4DAA-9F57-D676990A0147}"/>
              </a:ext>
            </a:extLst>
          </p:cNvPr>
          <p:cNvSpPr txBox="1"/>
          <p:nvPr/>
        </p:nvSpPr>
        <p:spPr>
          <a:xfrm>
            <a:off x="5931783" y="2934108"/>
            <a:ext cx="48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A6508-5726-46CC-A98A-9C02F3FE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8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EA2A-4933-40DB-9C61-474A33DA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800" b="1" dirty="0" err="1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DegreeWorks</a:t>
            </a:r>
            <a:r>
              <a:rPr lang="en-US" sz="4800" b="1" dirty="0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Benefits You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2DDA8F1-AA2B-4137-9CD1-82A358D4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5918"/>
            <a:ext cx="10045849" cy="3760891"/>
          </a:xfrm>
        </p:spPr>
        <p:txBody>
          <a:bodyPr>
            <a:noAutofit/>
          </a:bodyPr>
          <a:lstStyle/>
          <a:p>
            <a:pPr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Real-time tracking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degree progress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Easily check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fulfillment status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Majors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Electives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General Education, and  Language Enhancement courses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Identify courses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credit transfers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outstanding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requirements for graduation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Environmentally friendly: online tool reduces errors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Supports students' academic goals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"What-if" function for exploring different majors and minors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Simplifies Second Major/Minor declaration process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Helps students stay on track and plan for graduation</a:t>
            </a:r>
            <a:endParaRPr lang="en-US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D968599-CF6D-4599-8D78-C94A8176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3">
            <a:extLst>
              <a:ext uri="{FF2B5EF4-FFF2-40B4-BE49-F238E27FC236}">
                <a16:creationId xmlns:a16="http://schemas.microsoft.com/office/drawing/2014/main" id="{619A8B2F-21AB-4AD9-BF1D-378F24DCF8CB}"/>
              </a:ext>
            </a:extLst>
          </p:cNvPr>
          <p:cNvCxnSpPr>
            <a:cxnSpLocks/>
          </p:cNvCxnSpPr>
          <p:nvPr/>
        </p:nvCxnSpPr>
        <p:spPr>
          <a:xfrm flipH="1">
            <a:off x="971293" y="1404055"/>
            <a:ext cx="8468542" cy="0"/>
          </a:xfrm>
          <a:prstGeom prst="straightConnector1">
            <a:avLst/>
          </a:prstGeom>
          <a:ln w="5715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82C01A-A85C-4FF4-9062-4DBE9219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2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E140-BCC1-427E-9C3E-2F688F72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Briefing Introduction of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B229B-4557-4756-BF5E-5606DE099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788" y="18885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https://advising.eduhk.hk/about-degreeworks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BF272-8D71-406E-BE7F-8371FDB1A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429" y="2677912"/>
            <a:ext cx="4801142" cy="3562021"/>
          </a:xfrm>
          <a:prstGeom prst="rect">
            <a:avLst/>
          </a:prstGeom>
        </p:spPr>
      </p:pic>
      <p:cxnSp>
        <p:nvCxnSpPr>
          <p:cNvPr id="6" name="直線單箭頭接點 3">
            <a:extLst>
              <a:ext uri="{FF2B5EF4-FFF2-40B4-BE49-F238E27FC236}">
                <a16:creationId xmlns:a16="http://schemas.microsoft.com/office/drawing/2014/main" id="{88C1A227-7388-42D0-BC60-75EC67A50CBA}"/>
              </a:ext>
            </a:extLst>
          </p:cNvPr>
          <p:cNvCxnSpPr>
            <a:cxnSpLocks/>
          </p:cNvCxnSpPr>
          <p:nvPr/>
        </p:nvCxnSpPr>
        <p:spPr>
          <a:xfrm flipH="1">
            <a:off x="953363" y="1350266"/>
            <a:ext cx="7742402" cy="0"/>
          </a:xfrm>
          <a:prstGeom prst="straightConnector1">
            <a:avLst/>
          </a:prstGeom>
          <a:ln w="5715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48753-CB38-4C7A-8330-8CA47B7B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4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EA2A-4933-40DB-9C61-474A33DA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DegreeWorks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24F0A3-AEC9-4A6B-AFF6-7CE92BCB4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305" y="3090333"/>
            <a:ext cx="4419048" cy="25904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8ED310-79FE-426A-B412-0A3E69DE857E}"/>
              </a:ext>
            </a:extLst>
          </p:cNvPr>
          <p:cNvSpPr/>
          <p:nvPr/>
        </p:nvSpPr>
        <p:spPr>
          <a:xfrm>
            <a:off x="3149600" y="3818466"/>
            <a:ext cx="2040467" cy="33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B1D16-50C0-418D-9533-D228CD3DD5DA}"/>
              </a:ext>
            </a:extLst>
          </p:cNvPr>
          <p:cNvSpPr txBox="1"/>
          <p:nvPr/>
        </p:nvSpPr>
        <p:spPr>
          <a:xfrm>
            <a:off x="1207305" y="2141491"/>
            <a:ext cx="392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3"/>
              </a:rPr>
              <a:t>https://dw.eduhk.hk/</a:t>
            </a:r>
            <a:endParaRPr lang="en-US" sz="32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F9B600E-C6C3-4745-AF55-7DEB89305D55}"/>
              </a:ext>
            </a:extLst>
          </p:cNvPr>
          <p:cNvSpPr/>
          <p:nvPr/>
        </p:nvSpPr>
        <p:spPr>
          <a:xfrm>
            <a:off x="5833511" y="3983566"/>
            <a:ext cx="1149861" cy="73660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3681E6-06AF-4546-A8DF-74661ADDA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81"/>
          <a:stretch/>
        </p:blipFill>
        <p:spPr>
          <a:xfrm>
            <a:off x="7190531" y="2726266"/>
            <a:ext cx="3756869" cy="304189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4EA9333-6536-4E3A-86E7-0F3A3306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3">
            <a:extLst>
              <a:ext uri="{FF2B5EF4-FFF2-40B4-BE49-F238E27FC236}">
                <a16:creationId xmlns:a16="http://schemas.microsoft.com/office/drawing/2014/main" id="{9CBEC484-A308-451A-9853-DE7A2C190189}"/>
              </a:ext>
            </a:extLst>
          </p:cNvPr>
          <p:cNvCxnSpPr>
            <a:cxnSpLocks/>
          </p:cNvCxnSpPr>
          <p:nvPr/>
        </p:nvCxnSpPr>
        <p:spPr>
          <a:xfrm flipH="1">
            <a:off x="953363" y="1386125"/>
            <a:ext cx="6487343" cy="0"/>
          </a:xfrm>
          <a:prstGeom prst="straightConnector1">
            <a:avLst/>
          </a:prstGeom>
          <a:ln w="5715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31B0B-A3B8-4973-9224-014BCA15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3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883A-1286-4904-B4B9-9A72D71F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of </a:t>
            </a:r>
            <a:r>
              <a:rPr lang="en-US" b="1" dirty="0" err="1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DegreeWorks</a:t>
            </a:r>
            <a:endParaRPr lang="en-US" b="1" dirty="0">
              <a:solidFill>
                <a:srgbClr val="15AD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61D4-A7DB-45CF-ACDA-9AF342AE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176" y="1843554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Degree Audit Reports</a:t>
            </a:r>
          </a:p>
          <a:p>
            <a:pPr marL="626110" indent="0">
              <a:buNone/>
              <a:defRPr/>
            </a:pPr>
            <a:r>
              <a:rPr lang="en-US" altLang="zh-TW" sz="2000" b="1" u="sng" dirty="0">
                <a:solidFill>
                  <a:srgbClr val="15AD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View (default)</a:t>
            </a:r>
          </a:p>
          <a:p>
            <a:pPr marL="626110" indent="0"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View allows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advisors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identify which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graduation requirements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been satisfied or still outstanding.  </a:t>
            </a:r>
          </a:p>
          <a:p>
            <a:pPr marL="626110" indent="0"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displayed in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blocks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2339B2-17FC-433E-8C83-14FC8899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單箭頭接點 3">
            <a:extLst>
              <a:ext uri="{FF2B5EF4-FFF2-40B4-BE49-F238E27FC236}">
                <a16:creationId xmlns:a16="http://schemas.microsoft.com/office/drawing/2014/main" id="{C09EA1BF-CDA3-438D-B848-356B5BC0DF74}"/>
              </a:ext>
            </a:extLst>
          </p:cNvPr>
          <p:cNvCxnSpPr>
            <a:cxnSpLocks/>
          </p:cNvCxnSpPr>
          <p:nvPr/>
        </p:nvCxnSpPr>
        <p:spPr>
          <a:xfrm flipH="1">
            <a:off x="953363" y="1350266"/>
            <a:ext cx="6693531" cy="0"/>
          </a:xfrm>
          <a:prstGeom prst="straightConnector1">
            <a:avLst/>
          </a:prstGeom>
          <a:ln w="5715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55AD-ACBA-49D5-9B12-0BCF35B3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3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F953DC-F82D-4D61-A5B4-10878B9C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3" y="-1195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4261AE-416B-4E7C-93FE-20DFBC35A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806" y="442532"/>
            <a:ext cx="6948412" cy="5894624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8D5DC6-89B5-4841-934A-06A1623E4619}"/>
              </a:ext>
            </a:extLst>
          </p:cNvPr>
          <p:cNvSpPr/>
          <p:nvPr/>
        </p:nvSpPr>
        <p:spPr>
          <a:xfrm>
            <a:off x="2749251" y="392894"/>
            <a:ext cx="7248595" cy="2241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B60AB78-8DA2-4369-8B98-7360BC7744FA}"/>
              </a:ext>
            </a:extLst>
          </p:cNvPr>
          <p:cNvCxnSpPr>
            <a:cxnSpLocks/>
            <a:stCxn id="11" idx="1"/>
            <a:endCxn id="38" idx="3"/>
          </p:cNvCxnSpPr>
          <p:nvPr/>
        </p:nvCxnSpPr>
        <p:spPr>
          <a:xfrm flipH="1" flipV="1">
            <a:off x="2294965" y="490616"/>
            <a:ext cx="454286" cy="143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71EB571-69F9-44C1-B375-BE20F9613EC5}"/>
              </a:ext>
            </a:extLst>
          </p:cNvPr>
          <p:cNvSpPr/>
          <p:nvPr/>
        </p:nvSpPr>
        <p:spPr>
          <a:xfrm>
            <a:off x="3783106" y="971449"/>
            <a:ext cx="1129553" cy="448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02A29F-B365-4F94-B462-16F51F4D3A3A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2626660" y="1195567"/>
            <a:ext cx="115644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8C8A920-817B-4E3F-A8F4-16DE00C79D2D}"/>
              </a:ext>
            </a:extLst>
          </p:cNvPr>
          <p:cNvSpPr txBox="1"/>
          <p:nvPr/>
        </p:nvSpPr>
        <p:spPr>
          <a:xfrm>
            <a:off x="471674" y="305950"/>
            <a:ext cx="18232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Button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359CD1-B78B-493F-B66A-7273B6659792}"/>
              </a:ext>
            </a:extLst>
          </p:cNvPr>
          <p:cNvSpPr txBox="1"/>
          <p:nvPr/>
        </p:nvSpPr>
        <p:spPr>
          <a:xfrm>
            <a:off x="263053" y="859948"/>
            <a:ext cx="253355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Format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Student View (Default)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Registration Checklist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106E2B-F301-459B-84E7-9748D1D25F2B}"/>
              </a:ext>
            </a:extLst>
          </p:cNvPr>
          <p:cNvSpPr/>
          <p:nvPr/>
        </p:nvSpPr>
        <p:spPr>
          <a:xfrm>
            <a:off x="3845859" y="1536225"/>
            <a:ext cx="5853953" cy="1595718"/>
          </a:xfrm>
          <a:prstGeom prst="rect">
            <a:avLst/>
          </a:pr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7708DC0-0967-4570-A085-17FE2ED8F5E6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9699812" y="2334084"/>
            <a:ext cx="367553" cy="0"/>
          </a:xfrm>
          <a:prstGeom prst="straightConnector1">
            <a:avLst/>
          </a:prstGeom>
          <a:ln w="3810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889A1AD-12CF-41FD-AA13-3EB70ED55CD0}"/>
              </a:ext>
            </a:extLst>
          </p:cNvPr>
          <p:cNvSpPr txBox="1"/>
          <p:nvPr/>
        </p:nvSpPr>
        <p:spPr>
          <a:xfrm>
            <a:off x="10067365" y="2149417"/>
            <a:ext cx="2047875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Information</a:t>
            </a:r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4171F410-07EF-42A7-A847-6B030620808E}"/>
              </a:ext>
            </a:extLst>
          </p:cNvPr>
          <p:cNvSpPr/>
          <p:nvPr/>
        </p:nvSpPr>
        <p:spPr>
          <a:xfrm>
            <a:off x="3527029" y="1536225"/>
            <a:ext cx="242630" cy="1595717"/>
          </a:xfrm>
          <a:prstGeom prst="leftBrace">
            <a:avLst>
              <a:gd name="adj1" fmla="val 8333"/>
              <a:gd name="adj2" fmla="val 4943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Left Brace 53">
            <a:extLst>
              <a:ext uri="{FF2B5EF4-FFF2-40B4-BE49-F238E27FC236}">
                <a16:creationId xmlns:a16="http://schemas.microsoft.com/office/drawing/2014/main" id="{349B037A-6E01-45BF-8F62-6396377486D7}"/>
              </a:ext>
            </a:extLst>
          </p:cNvPr>
          <p:cNvSpPr/>
          <p:nvPr/>
        </p:nvSpPr>
        <p:spPr>
          <a:xfrm>
            <a:off x="3527029" y="3248484"/>
            <a:ext cx="242630" cy="1737077"/>
          </a:xfrm>
          <a:prstGeom prst="leftBrace">
            <a:avLst>
              <a:gd name="adj1" fmla="val 8333"/>
              <a:gd name="adj2" fmla="val 4943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917B1EEF-3465-41EE-9640-327BE0AD2DD3}"/>
              </a:ext>
            </a:extLst>
          </p:cNvPr>
          <p:cNvSpPr/>
          <p:nvPr/>
        </p:nvSpPr>
        <p:spPr>
          <a:xfrm>
            <a:off x="3540476" y="5076908"/>
            <a:ext cx="242630" cy="977522"/>
          </a:xfrm>
          <a:prstGeom prst="leftBrace">
            <a:avLst>
              <a:gd name="adj1" fmla="val 8333"/>
              <a:gd name="adj2" fmla="val 4943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18A24E9-7C04-4516-8F34-5AC63445A1BD}"/>
              </a:ext>
            </a:extLst>
          </p:cNvPr>
          <p:cNvCxnSpPr>
            <a:cxnSpLocks/>
            <a:stCxn id="53" idx="1"/>
          </p:cNvCxnSpPr>
          <p:nvPr/>
        </p:nvCxnSpPr>
        <p:spPr>
          <a:xfrm flipH="1">
            <a:off x="2017059" y="2325116"/>
            <a:ext cx="1509970" cy="13178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ABEFE43-B1B9-4CF3-9A91-23DF740E8C25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2294965" y="4107260"/>
            <a:ext cx="1232064" cy="97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EC1D184-7ADE-467B-B971-844887C38A7B}"/>
              </a:ext>
            </a:extLst>
          </p:cNvPr>
          <p:cNvCxnSpPr>
            <a:cxnSpLocks/>
            <a:stCxn id="55" idx="1"/>
          </p:cNvCxnSpPr>
          <p:nvPr/>
        </p:nvCxnSpPr>
        <p:spPr>
          <a:xfrm flipH="1" flipV="1">
            <a:off x="2169460" y="4664909"/>
            <a:ext cx="1371016" cy="8952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A576AB5-D2AD-449A-A6B1-F2E5B09BABB6}"/>
              </a:ext>
            </a:extLst>
          </p:cNvPr>
          <p:cNvSpPr txBox="1"/>
          <p:nvPr/>
        </p:nvSpPr>
        <p:spPr>
          <a:xfrm>
            <a:off x="1260246" y="3932356"/>
            <a:ext cx="18232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74888BD-0F9D-4B40-A7EF-78D9C080AE02}"/>
              </a:ext>
            </a:extLst>
          </p:cNvPr>
          <p:cNvSpPr txBox="1">
            <a:spLocks/>
          </p:cNvSpPr>
          <p:nvPr/>
        </p:nvSpPr>
        <p:spPr>
          <a:xfrm>
            <a:off x="1140630" y="5986202"/>
            <a:ext cx="4800276" cy="700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15ADA9"/>
                </a:solidFill>
              </a:rPr>
              <a:t>Interface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316122-9DF3-465A-B8D9-C3A29572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9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{A89D9407-4580-4103-A4AE-B2E81775F776}tf22712842_win32</Template>
  <TotalTime>9999</TotalTime>
  <Words>1485</Words>
  <Application>Microsoft Office PowerPoint</Application>
  <PresentationFormat>Widescreen</PresentationFormat>
  <Paragraphs>264</Paragraphs>
  <Slides>44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Aptos</vt:lpstr>
      <vt:lpstr>Aptos Display</vt:lpstr>
      <vt:lpstr>等线</vt:lpstr>
      <vt:lpstr>等线 Light</vt:lpstr>
      <vt:lpstr>新細明體</vt:lpstr>
      <vt:lpstr>Arial</vt:lpstr>
      <vt:lpstr>Calibri</vt:lpstr>
      <vt:lpstr>Times New Roman</vt:lpstr>
      <vt:lpstr>Wingdings</vt:lpstr>
      <vt:lpstr>Office Theme</vt:lpstr>
      <vt:lpstr>DegreeWorks 5</vt:lpstr>
      <vt:lpstr>Contents</vt:lpstr>
      <vt:lpstr>About DegreeWorks</vt:lpstr>
      <vt:lpstr>What is DegreeWorks</vt:lpstr>
      <vt:lpstr>How DegreeWorks Benefits You</vt:lpstr>
      <vt:lpstr>Briefing Introduction of Feature</vt:lpstr>
      <vt:lpstr>Access to DegreeWorks</vt:lpstr>
      <vt:lpstr>Features of DegreeWorks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Educational Planner (SEP)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DegreeWorks 5</dc:title>
  <dc:creator>TONG, Chun Lai Jenny [OCIO]</dc:creator>
  <cp:lastModifiedBy>Registry (ARRS)</cp:lastModifiedBy>
  <cp:revision>153</cp:revision>
  <dcterms:created xsi:type="dcterms:W3CDTF">2024-09-11T07:17:20Z</dcterms:created>
  <dcterms:modified xsi:type="dcterms:W3CDTF">2024-09-20T03:42:46Z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